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autoCompressPictures="0">
  <p:sldMasterIdLst>
    <p:sldMasterId id="2147483658" r:id="rId1"/>
  </p:sldMasterIdLst>
  <p:notesMasterIdLst>
    <p:notesMasterId r:id="rId6"/>
  </p:notesMasterIdLst>
  <p:sldIdLst>
    <p:sldId id="256" r:id="rId2"/>
    <p:sldId id="284" r:id="rId3"/>
    <p:sldId id="257" r:id="rId4"/>
    <p:sldId id="285" r:id="rId5"/>
  </p:sldIdLst>
  <p:sldSz cx="12192000" cy="6858000"/>
  <p:notesSz cx="6858000" cy="9144000"/>
  <p:embeddedFontLst>
    <p:embeddedFont>
      <p:font typeface="Aero" pitchFamily="2" charset="0"/>
      <p:regular r:id="rId7"/>
    </p:embeddedFont>
    <p:embeddedFont>
      <p:font typeface="Lato" panose="020F0502020204030203" pitchFamily="34" charset="77"/>
      <p:regular r:id="rId8"/>
      <p:bold r:id="rId9"/>
      <p:italic r:id="rId10"/>
      <p:boldItalic r:id="rId11"/>
    </p:embeddedFont>
    <p:embeddedFont>
      <p:font typeface="Lemon/Milk" panose="020B0603050302020204" pitchFamily="34" charset="0"/>
      <p:regular r:id="rId12"/>
      <p:bold r:id="rId13"/>
    </p:embeddedFont>
    <p:embeddedFont>
      <p:font typeface="Raleway" panose="020B0503030101060003" pitchFamily="34" charset="77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63BE6ED-98AD-4F3F-A9AB-2730904B5BB1}">
  <a:tblStyle styleId="{163BE6ED-98AD-4F3F-A9AB-2730904B5B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7"/>
    <p:restoredTop sz="94631"/>
  </p:normalViewPr>
  <p:slideViewPr>
    <p:cSldViewPr snapToGrid="0" snapToObjects="1">
      <p:cViewPr varScale="1">
        <p:scale>
          <a:sx n="98" d="100"/>
          <a:sy n="98" d="100"/>
        </p:scale>
        <p:origin x="7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0270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61900" y="3785246"/>
            <a:ext cx="69556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917661" y="3377550"/>
            <a:ext cx="9624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2" name="Google Shape;12;p2"/>
          <p:cNvSpPr/>
          <p:nvPr/>
        </p:nvSpPr>
        <p:spPr>
          <a:xfrm>
            <a:off x="8879815" y="3377550"/>
            <a:ext cx="9624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3" name="Google Shape;13;p2"/>
          <p:cNvSpPr/>
          <p:nvPr/>
        </p:nvSpPr>
        <p:spPr>
          <a:xfrm>
            <a:off x="-1" y="3377550"/>
            <a:ext cx="9624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4" name="Google Shape;14;p2"/>
          <p:cNvSpPr/>
          <p:nvPr/>
        </p:nvSpPr>
        <p:spPr>
          <a:xfrm>
            <a:off x="961900" y="3377550"/>
            <a:ext cx="6955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1191600" y="274650"/>
            <a:ext cx="86168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1191500" y="1600200"/>
            <a:ext cx="41824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▷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2"/>
          </p:nvPr>
        </p:nvSpPr>
        <p:spPr>
          <a:xfrm>
            <a:off x="5625941" y="1600200"/>
            <a:ext cx="41824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▷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Google Shape;43;p6"/>
          <p:cNvSpPr/>
          <p:nvPr/>
        </p:nvSpPr>
        <p:spPr>
          <a:xfrm>
            <a:off x="9808488" y="6755100"/>
            <a:ext cx="11916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44" name="Google Shape;44;p6"/>
          <p:cNvSpPr/>
          <p:nvPr/>
        </p:nvSpPr>
        <p:spPr>
          <a:xfrm>
            <a:off x="11000416" y="6755100"/>
            <a:ext cx="11916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45" name="Google Shape;45;p6"/>
          <p:cNvSpPr/>
          <p:nvPr/>
        </p:nvSpPr>
        <p:spPr>
          <a:xfrm>
            <a:off x="0" y="6755100"/>
            <a:ext cx="11916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46" name="Google Shape;46;p6"/>
          <p:cNvSpPr/>
          <p:nvPr/>
        </p:nvSpPr>
        <p:spPr>
          <a:xfrm>
            <a:off x="1191613" y="6755100"/>
            <a:ext cx="86168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11307433" y="6364177"/>
            <a:ext cx="7316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91600" y="274650"/>
            <a:ext cx="8616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91600" y="1831450"/>
            <a:ext cx="8616800" cy="47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3000"/>
              <a:buFont typeface="Lato"/>
              <a:buChar char="▷"/>
              <a:defRPr sz="30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2400"/>
              <a:buFont typeface="Lato"/>
              <a:buChar char="○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2400"/>
              <a:buFont typeface="Lato"/>
              <a:buChar char="■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307433" y="6364177"/>
            <a:ext cx="731600" cy="4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ctrTitle"/>
          </p:nvPr>
        </p:nvSpPr>
        <p:spPr>
          <a:xfrm>
            <a:off x="869430" y="4074063"/>
            <a:ext cx="10867868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>
                <a:latin typeface="Aero" pitchFamily="2" charset="0"/>
              </a:rPr>
              <a:t>PUBLIC CAMPAIGN</a:t>
            </a:r>
            <a:br>
              <a:rPr lang="en" dirty="0">
                <a:latin typeface="Aero" pitchFamily="2" charset="0"/>
              </a:rPr>
            </a:br>
            <a:r>
              <a:rPr lang="en" sz="4000" dirty="0">
                <a:latin typeface="Aero" pitchFamily="2" charset="0"/>
              </a:rPr>
              <a:t>PROGRAM PENGENDALIAN GRATIFIKASI</a:t>
            </a:r>
            <a:endParaRPr dirty="0">
              <a:latin typeface="Aero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E05C73-65E1-4049-B523-4BD27218062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6304" y="2990790"/>
            <a:ext cx="1500994" cy="8764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C7E04E7-E25D-9944-A447-BFDE6769B4B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7029" y="711142"/>
            <a:ext cx="2127771" cy="21543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66613DD-9381-9D48-B7AC-7D6BAE436161}"/>
              </a:ext>
            </a:extLst>
          </p:cNvPr>
          <p:cNvSpPr/>
          <p:nvPr/>
        </p:nvSpPr>
        <p:spPr>
          <a:xfrm>
            <a:off x="884670" y="3646209"/>
            <a:ext cx="2254770" cy="506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D" sz="2000" dirty="0" err="1">
                <a:solidFill>
                  <a:schemeClr val="accent2"/>
                </a:solidFill>
                <a:latin typeface="Lemon/Milk" panose="020B0603050302020204" pitchFamily="34" charset="0"/>
                <a:ea typeface="Times New Roman" panose="02020603050405020304" pitchFamily="18" charset="0"/>
              </a:rPr>
              <a:t>Diskusi</a:t>
            </a:r>
            <a:endParaRPr lang="en-ID" sz="2000" dirty="0">
              <a:solidFill>
                <a:schemeClr val="accent2"/>
              </a:solidFill>
              <a:latin typeface="Lemon/Milk" panose="020B06030503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E2946B-D169-BE4E-B691-E93EFA69388B}"/>
              </a:ext>
            </a:extLst>
          </p:cNvPr>
          <p:cNvSpPr/>
          <p:nvPr/>
        </p:nvSpPr>
        <p:spPr>
          <a:xfrm>
            <a:off x="2053810" y="2437496"/>
            <a:ext cx="8084375" cy="1687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D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 campaign </a:t>
            </a:r>
            <a:r>
              <a:rPr lang="en-ID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dilakukan</a:t>
            </a:r>
            <a:r>
              <a:rPr lang="en-ID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secara</a:t>
            </a:r>
            <a:r>
              <a:rPr lang="en-ID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berkala</a:t>
            </a:r>
            <a:r>
              <a:rPr lang="en-ID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kepada</a:t>
            </a:r>
            <a:r>
              <a:rPr lang="en-ID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ID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Pegawai</a:t>
            </a:r>
            <a:r>
              <a:rPr lang="en-ID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unit </a:t>
            </a:r>
            <a:r>
              <a:rPr lang="en-ID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kerja</a:t>
            </a:r>
            <a:r>
              <a:rPr lang="en-ID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ID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Seluruh</a:t>
            </a:r>
            <a:r>
              <a:rPr lang="en-ID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mitra</a:t>
            </a:r>
            <a:r>
              <a:rPr lang="en-ID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kerja</a:t>
            </a:r>
            <a:r>
              <a:rPr lang="en-ID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ID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pihak</a:t>
            </a:r>
            <a:r>
              <a:rPr lang="en-ID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ketiga</a:t>
            </a:r>
            <a:r>
              <a:rPr lang="en-ID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dan </a:t>
            </a:r>
            <a:r>
              <a:rPr lang="en-ID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pihak</a:t>
            </a:r>
            <a:r>
              <a:rPr lang="en-ID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lainnya</a:t>
            </a:r>
            <a:r>
              <a:rPr lang="en-ID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5EEC89-62C5-8746-942A-F53563230DE1}"/>
              </a:ext>
            </a:extLst>
          </p:cNvPr>
          <p:cNvSpPr/>
          <p:nvPr/>
        </p:nvSpPr>
        <p:spPr>
          <a:xfrm>
            <a:off x="2200541" y="277079"/>
            <a:ext cx="779091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D" sz="2800" i="1" dirty="0">
                <a:latin typeface="Aero" pitchFamily="2" charset="0"/>
                <a:ea typeface="Times New Roman" panose="02020603050405020304" pitchFamily="18" charset="0"/>
              </a:rPr>
              <a:t>PUBLIC CAMPAIGN</a:t>
            </a:r>
          </a:p>
          <a:p>
            <a:pPr algn="ctr"/>
            <a:r>
              <a:rPr lang="en-ID" sz="2800" dirty="0">
                <a:latin typeface="Aero" pitchFamily="2" charset="0"/>
                <a:ea typeface="Times New Roman" panose="02020603050405020304" pitchFamily="18" charset="0"/>
              </a:rPr>
              <a:t>PROGRAM PENGENDALIAN GRATIFIKASI</a:t>
            </a:r>
            <a:r>
              <a:rPr lang="en-ID" sz="2800" i="1" dirty="0">
                <a:latin typeface="Aero" pitchFamily="2" charset="0"/>
                <a:ea typeface="Times New Roman" panose="02020603050405020304" pitchFamily="18" charset="0"/>
              </a:rPr>
              <a:t> </a:t>
            </a:r>
            <a:endParaRPr lang="en-US" sz="2800" dirty="0">
              <a:latin typeface="Aer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027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0E2AB34-22BB-6B43-8C36-1435D875CB59}"/>
              </a:ext>
            </a:extLst>
          </p:cNvPr>
          <p:cNvSpPr/>
          <p:nvPr/>
        </p:nvSpPr>
        <p:spPr>
          <a:xfrm>
            <a:off x="324785" y="1285249"/>
            <a:ext cx="11542425" cy="5114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Sosialisasi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tatap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muka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dilakukan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melalui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apel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rapat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ID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video conference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atau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pertemuan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lainnya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Mencantumkan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larangan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pemberian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penerimaan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gratifikasi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tidak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sesuai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ketentuan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pada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setiap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989013" lvl="5" indent="-503238">
              <a:lnSpc>
                <a:spcPct val="150000"/>
              </a:lnSpc>
              <a:buFont typeface="+mj-lt"/>
              <a:buAutoNum type="alphaLcPeriod"/>
            </a:pP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penugasan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pegawai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989013" lvl="5" indent="-503238">
              <a:lnSpc>
                <a:spcPct val="150000"/>
              </a:lnSpc>
              <a:buFont typeface="+mj-lt"/>
              <a:buAutoNum type="alphaLcPeriod"/>
            </a:pP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pengumuman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proses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pengadaan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barang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jasa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Membuat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surat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edaran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larangan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pemberian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penerimaan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gratifikasi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tidak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sesuai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ketentuan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pada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hari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raya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keagamaan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Membuat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memasang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media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cetak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majalah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poster, leaflet, banner,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spanduk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dsb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.),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Mempublikasikan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berita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dan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artikel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PPG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melalui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website dan media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sosial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facebook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whatsapp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twitter,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instagram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dsb</a:t>
            </a:r>
            <a:r>
              <a:rPr lang="en-ID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.).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77D6D8-64C4-B447-A9BF-283A2FF9D080}"/>
              </a:ext>
            </a:extLst>
          </p:cNvPr>
          <p:cNvSpPr/>
          <p:nvPr/>
        </p:nvSpPr>
        <p:spPr>
          <a:xfrm>
            <a:off x="3856441" y="299965"/>
            <a:ext cx="4639412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D" sz="2400" dirty="0">
                <a:latin typeface="Aero" pitchFamily="2" charset="0"/>
                <a:ea typeface="Times New Roman" panose="02020603050405020304" pitchFamily="18" charset="0"/>
              </a:rPr>
              <a:t>METODE </a:t>
            </a:r>
            <a:r>
              <a:rPr lang="en-ID" sz="2400" i="1" dirty="0">
                <a:latin typeface="Aero" pitchFamily="2" charset="0"/>
                <a:ea typeface="Times New Roman" panose="02020603050405020304" pitchFamily="18" charset="0"/>
              </a:rPr>
              <a:t>PUBLIC CAMPAIGN</a:t>
            </a:r>
            <a:endParaRPr lang="en-ID" sz="2400" dirty="0">
              <a:latin typeface="Aero" pitchFamily="2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F01010-CD1D-0240-AA14-F1B7600215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23B3A40-5708-5349-9F09-25F10AD4F4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151252"/>
              </p:ext>
            </p:extLst>
          </p:nvPr>
        </p:nvGraphicFramePr>
        <p:xfrm>
          <a:off x="254483" y="239264"/>
          <a:ext cx="11683033" cy="5016525"/>
        </p:xfrm>
        <a:graphic>
          <a:graphicData uri="http://schemas.openxmlformats.org/drawingml/2006/table">
            <a:tbl>
              <a:tblPr>
                <a:tableStyleId>{163BE6ED-98AD-4F3F-A9AB-2730904B5BB1}</a:tableStyleId>
              </a:tblPr>
              <a:tblGrid>
                <a:gridCol w="621447">
                  <a:extLst>
                    <a:ext uri="{9D8B030D-6E8A-4147-A177-3AD203B41FA5}">
                      <a16:colId xmlns:a16="http://schemas.microsoft.com/office/drawing/2014/main" val="3181161325"/>
                    </a:ext>
                  </a:extLst>
                </a:gridCol>
                <a:gridCol w="4108522">
                  <a:extLst>
                    <a:ext uri="{9D8B030D-6E8A-4147-A177-3AD203B41FA5}">
                      <a16:colId xmlns:a16="http://schemas.microsoft.com/office/drawing/2014/main" val="2878711530"/>
                    </a:ext>
                  </a:extLst>
                </a:gridCol>
                <a:gridCol w="579422">
                  <a:extLst>
                    <a:ext uri="{9D8B030D-6E8A-4147-A177-3AD203B41FA5}">
                      <a16:colId xmlns:a16="http://schemas.microsoft.com/office/drawing/2014/main" val="1848863813"/>
                    </a:ext>
                  </a:extLst>
                </a:gridCol>
                <a:gridCol w="579422">
                  <a:extLst>
                    <a:ext uri="{9D8B030D-6E8A-4147-A177-3AD203B41FA5}">
                      <a16:colId xmlns:a16="http://schemas.microsoft.com/office/drawing/2014/main" val="2594792026"/>
                    </a:ext>
                  </a:extLst>
                </a:gridCol>
                <a:gridCol w="579422">
                  <a:extLst>
                    <a:ext uri="{9D8B030D-6E8A-4147-A177-3AD203B41FA5}">
                      <a16:colId xmlns:a16="http://schemas.microsoft.com/office/drawing/2014/main" val="2605802439"/>
                    </a:ext>
                  </a:extLst>
                </a:gridCol>
                <a:gridCol w="579422">
                  <a:extLst>
                    <a:ext uri="{9D8B030D-6E8A-4147-A177-3AD203B41FA5}">
                      <a16:colId xmlns:a16="http://schemas.microsoft.com/office/drawing/2014/main" val="2507453483"/>
                    </a:ext>
                  </a:extLst>
                </a:gridCol>
                <a:gridCol w="579422">
                  <a:extLst>
                    <a:ext uri="{9D8B030D-6E8A-4147-A177-3AD203B41FA5}">
                      <a16:colId xmlns:a16="http://schemas.microsoft.com/office/drawing/2014/main" val="1947479076"/>
                    </a:ext>
                  </a:extLst>
                </a:gridCol>
                <a:gridCol w="579422">
                  <a:extLst>
                    <a:ext uri="{9D8B030D-6E8A-4147-A177-3AD203B41FA5}">
                      <a16:colId xmlns:a16="http://schemas.microsoft.com/office/drawing/2014/main" val="2188887595"/>
                    </a:ext>
                  </a:extLst>
                </a:gridCol>
                <a:gridCol w="467196">
                  <a:extLst>
                    <a:ext uri="{9D8B030D-6E8A-4147-A177-3AD203B41FA5}">
                      <a16:colId xmlns:a16="http://schemas.microsoft.com/office/drawing/2014/main" val="4010252418"/>
                    </a:ext>
                  </a:extLst>
                </a:gridCol>
                <a:gridCol w="691648">
                  <a:extLst>
                    <a:ext uri="{9D8B030D-6E8A-4147-A177-3AD203B41FA5}">
                      <a16:colId xmlns:a16="http://schemas.microsoft.com/office/drawing/2014/main" val="3781913402"/>
                    </a:ext>
                  </a:extLst>
                </a:gridCol>
                <a:gridCol w="579422">
                  <a:extLst>
                    <a:ext uri="{9D8B030D-6E8A-4147-A177-3AD203B41FA5}">
                      <a16:colId xmlns:a16="http://schemas.microsoft.com/office/drawing/2014/main" val="1573758033"/>
                    </a:ext>
                  </a:extLst>
                </a:gridCol>
                <a:gridCol w="579422">
                  <a:extLst>
                    <a:ext uri="{9D8B030D-6E8A-4147-A177-3AD203B41FA5}">
                      <a16:colId xmlns:a16="http://schemas.microsoft.com/office/drawing/2014/main" val="2270770765"/>
                    </a:ext>
                  </a:extLst>
                </a:gridCol>
                <a:gridCol w="579422">
                  <a:extLst>
                    <a:ext uri="{9D8B030D-6E8A-4147-A177-3AD203B41FA5}">
                      <a16:colId xmlns:a16="http://schemas.microsoft.com/office/drawing/2014/main" val="4280186140"/>
                    </a:ext>
                  </a:extLst>
                </a:gridCol>
                <a:gridCol w="579422">
                  <a:extLst>
                    <a:ext uri="{9D8B030D-6E8A-4147-A177-3AD203B41FA5}">
                      <a16:colId xmlns:a16="http://schemas.microsoft.com/office/drawing/2014/main" val="2288146931"/>
                    </a:ext>
                  </a:extLst>
                </a:gridCol>
              </a:tblGrid>
              <a:tr h="802365">
                <a:tc gridSpan="14">
                  <a:txBody>
                    <a:bodyPr/>
                    <a:lstStyle/>
                    <a:p>
                      <a:pPr algn="ctr" fontAlgn="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D" sz="1800" b="0" u="none" strike="noStrike" dirty="0">
                          <a:effectLst/>
                          <a:latin typeface="Aero" pitchFamily="2" charset="0"/>
                          <a:cs typeface="Arial" panose="020B0604020202020204" pitchFamily="34" charset="0"/>
                        </a:rPr>
                        <a:t>RENCANA AKSI </a:t>
                      </a:r>
                      <a:r>
                        <a:rPr lang="en-ID" sz="1800" b="0" i="1" u="none" strike="noStrike" dirty="0">
                          <a:effectLst/>
                          <a:latin typeface="Aero" pitchFamily="2" charset="0"/>
                          <a:cs typeface="Arial" panose="020B0604020202020204" pitchFamily="34" charset="0"/>
                        </a:rPr>
                        <a:t>PUBLIC CAMPAIGN  </a:t>
                      </a:r>
                      <a:r>
                        <a:rPr lang="en-ID" sz="1800" b="0" u="none" strike="noStrike" dirty="0">
                          <a:effectLst/>
                          <a:latin typeface="Aero" pitchFamily="2" charset="0"/>
                          <a:cs typeface="Arial" panose="020B0604020202020204" pitchFamily="34" charset="0"/>
                        </a:rPr>
                        <a:t>PROGRAM PENGENDALIAN GRATIFIKASI</a:t>
                      </a:r>
                      <a:br>
                        <a:rPr lang="en-ID" sz="1800" b="0" u="none" strike="noStrike" dirty="0">
                          <a:effectLst/>
                          <a:latin typeface="Aero" pitchFamily="2" charset="0"/>
                          <a:cs typeface="Arial" panose="020B0604020202020204" pitchFamily="34" charset="0"/>
                        </a:rPr>
                      </a:br>
                      <a:r>
                        <a:rPr lang="en-ID" sz="1800" b="0" u="none" strike="noStrike" dirty="0">
                          <a:effectLst/>
                          <a:latin typeface="Aero" pitchFamily="2" charset="0"/>
                          <a:cs typeface="Arial" panose="020B0604020202020204" pitchFamily="34" charset="0"/>
                        </a:rPr>
                        <a:t>PADA [NAMA UNIT KERJA] TAHUN 2020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ero" pitchFamily="2" charset="0"/>
                        <a:cs typeface="Arial" panose="020B0604020202020204" pitchFamily="34" charset="0"/>
                      </a:endParaRPr>
                    </a:p>
                  </a:txBody>
                  <a:tcPr marL="121822" marR="121822" marT="60911" marB="60911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611470"/>
                  </a:ext>
                </a:extLst>
              </a:tr>
              <a:tr h="293171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ID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48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Kegiatan</a:t>
                      </a:r>
                      <a:endParaRPr lang="en-ID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480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Jadwal</a:t>
                      </a:r>
                      <a:endParaRPr lang="en-ID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48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980457"/>
                  </a:ext>
                </a:extLst>
              </a:tr>
              <a:tr h="293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en-ID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FF4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endParaRPr lang="en-ID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FF4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en-ID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FF4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endParaRPr lang="en-ID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FF4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</a:t>
                      </a:r>
                      <a:endParaRPr lang="en-ID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FF4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en-ID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FF4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en-ID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FF4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Agst</a:t>
                      </a:r>
                      <a:endParaRPr lang="en-ID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FF4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  <a:endParaRPr lang="en-ID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FF4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Okt</a:t>
                      </a:r>
                      <a:endParaRPr lang="en-ID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FF4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endParaRPr lang="en-ID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FF4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</a:t>
                      </a:r>
                      <a:endParaRPr lang="en-ID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FF4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90292"/>
                  </a:ext>
                </a:extLst>
              </a:tr>
              <a:tr h="293171"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ID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Pembentukan</a:t>
                      </a: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</a:t>
                      </a: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UPG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201767589"/>
                  </a:ext>
                </a:extLst>
              </a:tr>
              <a:tr h="293171"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ID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Internalisasi</a:t>
                      </a:r>
                      <a:r>
                        <a:rPr lang="en-ID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PPG </a:t>
                      </a:r>
                      <a:r>
                        <a:rPr lang="en-ID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kepada</a:t>
                      </a:r>
                      <a:r>
                        <a:rPr lang="en-ID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ID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pegawai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750010597"/>
                  </a:ext>
                </a:extLst>
              </a:tr>
              <a:tr h="293171"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ID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Sosialisasi</a:t>
                      </a: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PPG </a:t>
                      </a:r>
                      <a:r>
                        <a:rPr lang="en-ID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kepada</a:t>
                      </a: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stakeholders</a:t>
                      </a:r>
                      <a:endParaRPr lang="en-ID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4214581614"/>
                  </a:ext>
                </a:extLst>
              </a:tr>
              <a:tr h="293171"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50800" lvl="1" indent="0" algn="l" fontAlgn="t">
                        <a:spcBef>
                          <a:spcPts val="200"/>
                        </a:spcBef>
                        <a:spcAft>
                          <a:spcPts val="200"/>
                        </a:spcAft>
                        <a:tabLst/>
                      </a:pPr>
                      <a:r>
                        <a:rPr lang="en-ID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Publikasi</a:t>
                      </a: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</a:t>
                      </a: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PPG pada media </a:t>
                      </a:r>
                      <a:r>
                        <a:rPr lang="en-ID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cetak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976345659"/>
                  </a:ext>
                </a:extLst>
              </a:tr>
              <a:tr h="293171"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50800" indent="0" algn="l" fontAlgn="t">
                        <a:spcBef>
                          <a:spcPts val="200"/>
                        </a:spcBef>
                        <a:spcAft>
                          <a:spcPts val="200"/>
                        </a:spcAft>
                        <a:tabLst/>
                      </a:pPr>
                      <a:r>
                        <a:rPr lang="en-ID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Publikasi</a:t>
                      </a: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</a:t>
                      </a: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PPG pada media </a:t>
                      </a:r>
                      <a:r>
                        <a:rPr lang="en-ID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elektronik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762448260"/>
                  </a:ext>
                </a:extLst>
              </a:tr>
              <a:tr h="293171"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50800" indent="0" algn="l" fontAlgn="t">
                        <a:spcBef>
                          <a:spcPts val="200"/>
                        </a:spcBef>
                        <a:spcAft>
                          <a:spcPts val="200"/>
                        </a:spcAft>
                        <a:tabLst/>
                      </a:pPr>
                      <a:r>
                        <a:rPr lang="en-ID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Menerbitkan</a:t>
                      </a: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edaran</a:t>
                      </a: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larangan</a:t>
                      </a: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gratifikasi</a:t>
                      </a: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pada </a:t>
                      </a:r>
                      <a:r>
                        <a:rPr lang="en-ID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hari</a:t>
                      </a: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raya</a:t>
                      </a: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keagamaan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4292000355"/>
                  </a:ext>
                </a:extLst>
              </a:tr>
              <a:tr h="293171"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50800" indent="0" algn="l" fontAlgn="t">
                        <a:spcBef>
                          <a:spcPts val="200"/>
                        </a:spcBef>
                        <a:spcAft>
                          <a:spcPts val="200"/>
                        </a:spcAft>
                        <a:tabLst/>
                      </a:pPr>
                      <a:r>
                        <a:rPr lang="en-ID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Pencantuman</a:t>
                      </a: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larangan</a:t>
                      </a: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gratifikasi</a:t>
                      </a: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pada </a:t>
                      </a:r>
                      <a:r>
                        <a:rPr lang="en-ID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dokumen</a:t>
                      </a: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surat</a:t>
                      </a: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tugas</a:t>
                      </a: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 PBJ.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6466786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6831437-9DF0-2844-A2E5-359D57427C0B}"/>
              </a:ext>
            </a:extLst>
          </p:cNvPr>
          <p:cNvSpPr txBox="1"/>
          <p:nvPr/>
        </p:nvSpPr>
        <p:spPr>
          <a:xfrm>
            <a:off x="356003" y="5440847"/>
            <a:ext cx="11479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Kegiatan</a:t>
            </a:r>
            <a:r>
              <a:rPr lang="en-US" sz="1800" dirty="0"/>
              <a:t> UPG </a:t>
            </a:r>
            <a:r>
              <a:rPr lang="en-US" sz="1800" dirty="0" err="1"/>
              <a:t>lainnya</a:t>
            </a:r>
            <a:r>
              <a:rPr lang="en-US" sz="1800" dirty="0"/>
              <a:t>:</a:t>
            </a:r>
          </a:p>
          <a:p>
            <a:pPr marL="271463" indent="-271463">
              <a:buFont typeface="+mj-lt"/>
              <a:buAutoNum type="arabicPeriod"/>
            </a:pPr>
            <a:r>
              <a:rPr lang="en-ID" sz="1800" dirty="0" err="1">
                <a:latin typeface="Arial" panose="020B0604020202020204" pitchFamily="34" charset="0"/>
                <a:cs typeface="Arial" panose="020B0604020202020204" pitchFamily="34" charset="0"/>
              </a:rPr>
              <a:t>Penanganan</a:t>
            </a:r>
            <a:r>
              <a:rPr lang="en-ID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latin typeface="Arial" panose="020B0604020202020204" pitchFamily="34" charset="0"/>
                <a:cs typeface="Arial" panose="020B0604020202020204" pitchFamily="34" charset="0"/>
              </a:rPr>
              <a:t>pelaporan</a:t>
            </a:r>
            <a:r>
              <a:rPr lang="en-ID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latin typeface="Arial" panose="020B0604020202020204" pitchFamily="34" charset="0"/>
                <a:cs typeface="Arial" panose="020B0604020202020204" pitchFamily="34" charset="0"/>
              </a:rPr>
              <a:t>gratifikasi</a:t>
            </a:r>
            <a:r>
              <a:rPr lang="en-ID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71463" indent="-271463">
              <a:buFont typeface="+mj-lt"/>
              <a:buAutoNum type="arabicPeriod"/>
            </a:pPr>
            <a:r>
              <a:rPr lang="en-ID" sz="1800" dirty="0" err="1">
                <a:latin typeface="Arial" panose="020B0604020202020204" pitchFamily="34" charset="0"/>
                <a:cs typeface="Arial" panose="020B0604020202020204" pitchFamily="34" charset="0"/>
              </a:rPr>
              <a:t>Evaluasi</a:t>
            </a:r>
            <a:r>
              <a:rPr lang="en-ID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ID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ID" sz="1800" dirty="0">
                <a:latin typeface="Arial" panose="020B0604020202020204" pitchFamily="34" charset="0"/>
                <a:cs typeface="Arial" panose="020B0604020202020204" pitchFamily="34" charset="0"/>
              </a:rPr>
              <a:t> PPG unit </a:t>
            </a:r>
            <a:r>
              <a:rPr lang="en-ID" sz="1800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ID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58317335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tonio · SlidesCarnival.pptx" id="{643A1820-D89D-A947-8323-7AD9E513E2DC}" vid="{D994E4B1-D5A0-C147-A81C-8B3EBCF3FFB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Antonio template</Template>
  <TotalTime>291</TotalTime>
  <Words>241</Words>
  <Application>Microsoft Macintosh PowerPoint</Application>
  <PresentationFormat>Widescreen</PresentationFormat>
  <Paragraphs>111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Aero</vt:lpstr>
      <vt:lpstr>Lemon/Milk</vt:lpstr>
      <vt:lpstr>Lato</vt:lpstr>
      <vt:lpstr>Raleway</vt:lpstr>
      <vt:lpstr>Arial</vt:lpstr>
      <vt:lpstr>Antonio template</vt:lpstr>
      <vt:lpstr>PUBLIC CAMPAIGN PROGRAM PENGENDALIAN GRATIFIKASI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Yan Kurniawan</dc:creator>
  <cp:lastModifiedBy>Yan Kurniawan</cp:lastModifiedBy>
  <cp:revision>21</cp:revision>
  <cp:lastPrinted>2019-08-21T10:15:02Z</cp:lastPrinted>
  <dcterms:created xsi:type="dcterms:W3CDTF">2019-08-21T08:28:01Z</dcterms:created>
  <dcterms:modified xsi:type="dcterms:W3CDTF">2019-08-21T14:45:56Z</dcterms:modified>
</cp:coreProperties>
</file>