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59" r:id="rId2"/>
    <p:sldMasterId id="2147483676" r:id="rId3"/>
    <p:sldMasterId id="2147483688" r:id="rId4"/>
  </p:sldMasterIdLst>
  <p:notesMasterIdLst>
    <p:notesMasterId r:id="rId16"/>
  </p:notesMasterIdLst>
  <p:sldIdLst>
    <p:sldId id="410" r:id="rId5"/>
    <p:sldId id="406" r:id="rId6"/>
    <p:sldId id="286" r:id="rId7"/>
    <p:sldId id="257" r:id="rId8"/>
    <p:sldId id="285" r:id="rId9"/>
    <p:sldId id="258" r:id="rId10"/>
    <p:sldId id="407" r:id="rId11"/>
    <p:sldId id="411" r:id="rId12"/>
    <p:sldId id="408" r:id="rId13"/>
    <p:sldId id="409" r:id="rId14"/>
    <p:sldId id="41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Aero" panose="020B0604020202020204"/>
      <p:regular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Raleway" panose="020B0604020202020204" charset="0"/>
      <p:regular r:id="rId32"/>
      <p:bold r:id="rId33"/>
      <p:italic r:id="rId34"/>
      <p:boldItalic r:id="rId35"/>
    </p:embeddedFont>
    <p:embeddedFont>
      <p:font typeface="맑은 고딕" panose="020B0503020000020004" pitchFamily="34" charset="-127"/>
      <p:regular r:id="rId36"/>
      <p:bold r:id="rId37"/>
    </p:embeddedFont>
    <p:embeddedFont>
      <p:font typeface="Roboto Condensed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ECA"/>
    <a:srgbClr val="689ED3"/>
    <a:srgbClr val="FF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3BE6ED-98AD-4F3F-A9AB-2730904B5BB1}">
  <a:tblStyle styleId="{163BE6ED-98AD-4F3F-A9AB-2730904B5B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7"/>
    <p:restoredTop sz="94631"/>
  </p:normalViewPr>
  <p:slideViewPr>
    <p:cSldViewPr snapToGrid="0" snapToObjects="1">
      <p:cViewPr varScale="1">
        <p:scale>
          <a:sx n="71" d="100"/>
          <a:sy n="71" d="100"/>
        </p:scale>
        <p:origin x="594" y="66"/>
      </p:cViewPr>
      <p:guideLst>
        <p:guide orient="horz" pos="2160"/>
        <p:guide pos="379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1206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201E1-43F7-485C-9220-38896534238C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7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68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085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spcFirstLastPara="1" wrap="square" lIns="93482" tIns="93482" rIns="93482" bIns="9348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74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1191500" y="1600200"/>
            <a:ext cx="41824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5625941" y="1600200"/>
            <a:ext cx="41824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6"/>
          <p:cNvSpPr/>
          <p:nvPr/>
        </p:nvSpPr>
        <p:spPr>
          <a:xfrm>
            <a:off x="9808488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" name="Google Shape;44;p6"/>
          <p:cNvSpPr/>
          <p:nvPr/>
        </p:nvSpPr>
        <p:spPr>
          <a:xfrm>
            <a:off x="11000416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1191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6" name="Google Shape;46;p6"/>
          <p:cNvSpPr/>
          <p:nvPr/>
        </p:nvSpPr>
        <p:spPr>
          <a:xfrm>
            <a:off x="1191613" y="6755100"/>
            <a:ext cx="8616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1307433" y="6364177"/>
            <a:ext cx="7316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C64-3E81-4173-A619-C86C5BF00B3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C74-9097-4E87-9E69-1438A770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5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C64-3E81-4173-A619-C86C5BF00B3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C74-9097-4E87-9E69-1438A770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4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C64-3E81-4173-A619-C86C5BF00B3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C74-9097-4E87-9E69-1438A770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75551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1468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39" y="6001840"/>
            <a:ext cx="385757" cy="85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196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185251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299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53107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415814" y="983523"/>
            <a:ext cx="3360373" cy="33603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802" y="1518948"/>
            <a:ext cx="1092397" cy="24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0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303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94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7710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C64-3E81-4173-A619-C86C5BF00B3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C74-9097-4E87-9E69-1438A770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1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11462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78311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0707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5197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3435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55286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8530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9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7976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27350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C64-3E81-4173-A619-C86C5BF00B3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C74-9097-4E87-9E69-1438A770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08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1277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900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13771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13775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51434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415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23040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3401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58602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4F7ED1-C03C-47B0-8F23-5726E7A2C86F}" type="datetimeFigureOut">
              <a:rPr lang="id-ID" smtClean="0"/>
              <a:pPr/>
              <a:t>05/09/2019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73783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C64-3E81-4173-A619-C86C5BF00B3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C74-9097-4E87-9E69-1438A770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9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C64-3E81-4173-A619-C86C5BF00B3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C74-9097-4E87-9E69-1438A770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7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C64-3E81-4173-A619-C86C5BF00B3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C74-9097-4E87-9E69-1438A770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4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C64-3E81-4173-A619-C86C5BF00B3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C74-9097-4E87-9E69-1438A770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9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C64-3E81-4173-A619-C86C5BF00B3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C74-9097-4E87-9E69-1438A770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0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9C64-3E81-4173-A619-C86C5BF00B3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C74-9097-4E87-9E69-1438A770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91600" y="1831450"/>
            <a:ext cx="86168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33" y="6364177"/>
            <a:ext cx="7316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9C64-3E81-4173-A619-C86C5BF00B3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AC74-9097-4E87-9E69-1438A770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150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209C1-5A02-4396-B011-1B6581626C4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xmlns="" id="{B6F2E3A6-1674-9449-9CBA-2D17061A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07C5FD65-42C0-E949-A07D-F66CFFE0E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BB6581-EE4A-1A47-A1DB-FDAE657A7A12}"/>
              </a:ext>
            </a:extLst>
          </p:cNvPr>
          <p:cNvSpPr txBox="1"/>
          <p:nvPr userDrawn="1"/>
        </p:nvSpPr>
        <p:spPr>
          <a:xfrm>
            <a:off x="11427024" y="-27384"/>
            <a:ext cx="813659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v19.08.2</a:t>
            </a:r>
          </a:p>
        </p:txBody>
      </p:sp>
    </p:spTree>
    <p:extLst>
      <p:ext uri="{BB962C8B-B14F-4D97-AF65-F5344CB8AC3E}">
        <p14:creationId xmlns:p14="http://schemas.microsoft.com/office/powerpoint/2010/main" val="15744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jpeg"/><Relationship Id="rId7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9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26A0177-3B08-ED45-8BA5-1FD4BD8F2C5D}"/>
              </a:ext>
            </a:extLst>
          </p:cNvPr>
          <p:cNvGrpSpPr/>
          <p:nvPr/>
        </p:nvGrpSpPr>
        <p:grpSpPr>
          <a:xfrm>
            <a:off x="2273037" y="5673365"/>
            <a:ext cx="7673122" cy="977846"/>
            <a:chOff x="2994878" y="5583717"/>
            <a:chExt cx="7673122" cy="977846"/>
          </a:xfrm>
        </p:grpSpPr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xmlns="" id="{0C4FFA7D-4BFA-C04B-AAC7-279B208511AC}"/>
                </a:ext>
              </a:extLst>
            </p:cNvPr>
            <p:cNvSpPr txBox="1">
              <a:spLocks/>
            </p:cNvSpPr>
            <p:nvPr/>
          </p:nvSpPr>
          <p:spPr>
            <a:xfrm>
              <a:off x="5322270" y="5730566"/>
              <a:ext cx="5345730" cy="8309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212745"/>
                </a:buClr>
              </a:pPr>
              <a:r>
                <a:rPr lang="id-ID" sz="2000" b="1" dirty="0">
                  <a:solidFill>
                    <a:prstClr val="black"/>
                  </a:solidFill>
                  <a:latin typeface="Calibri"/>
                  <a:ea typeface="Calibri" charset="0"/>
                  <a:cs typeface="Calibri" charset="0"/>
                </a:rPr>
                <a:t>UNIT PENGENDALIAN GRATIFIKASI</a:t>
              </a:r>
            </a:p>
            <a:p>
              <a:pPr>
                <a:buClr>
                  <a:srgbClr val="212745"/>
                </a:buClr>
              </a:pPr>
              <a:r>
                <a:rPr lang="id-ID" sz="2000" b="1" dirty="0">
                  <a:solidFill>
                    <a:prstClr val="black"/>
                  </a:solidFill>
                  <a:latin typeface="Calibri"/>
                  <a:ea typeface="Calibri" charset="0"/>
                  <a:cs typeface="Calibri" charset="0"/>
                </a:rPr>
                <a:t>KEMENTERIAN KELAUTAN DAN PERIKANAN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FD8147B7-7767-4840-8578-C8B6BD72F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1855" y="5792503"/>
              <a:ext cx="1078761" cy="62988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93734F3-0E6B-7740-BD53-82B4EF830CAE}"/>
                </a:ext>
              </a:extLst>
            </p:cNvPr>
            <p:cNvCxnSpPr>
              <a:cxnSpLocks/>
            </p:cNvCxnSpPr>
            <p:nvPr/>
          </p:nvCxnSpPr>
          <p:spPr>
            <a:xfrm>
              <a:off x="5176442" y="5792502"/>
              <a:ext cx="0" cy="622212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9651F7D8-3D80-764D-A3F4-E0ECF1D5E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4878" y="5583717"/>
              <a:ext cx="879878" cy="890876"/>
            </a:xfrm>
            <a:prstGeom prst="rect">
              <a:avLst/>
            </a:prstGeom>
          </p:spPr>
        </p:pic>
      </p:grpSp>
      <p:sp>
        <p:nvSpPr>
          <p:cNvPr id="11" name="Google Shape;88;p12">
            <a:extLst>
              <a:ext uri="{FF2B5EF4-FFF2-40B4-BE49-F238E27FC236}">
                <a16:creationId xmlns:a16="http://schemas.microsoft.com/office/drawing/2014/main" xmlns="" id="{F9C98696-BEDB-DD48-8D8D-ACECE395B6F8}"/>
              </a:ext>
            </a:extLst>
          </p:cNvPr>
          <p:cNvSpPr txBox="1">
            <a:spLocks/>
          </p:cNvSpPr>
          <p:nvPr/>
        </p:nvSpPr>
        <p:spPr>
          <a:xfrm>
            <a:off x="2246302" y="1405262"/>
            <a:ext cx="9643597" cy="202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tabLst/>
              <a:defRPr/>
            </a:pPr>
            <a:r>
              <a:rPr kumimoji="0" lang="en-ID" sz="4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ero" pitchFamily="2" charset="0"/>
                <a:sym typeface="Raleway"/>
              </a:rPr>
              <a:t>TUGAS </a:t>
            </a:r>
            <a:br>
              <a:rPr kumimoji="0" lang="en-ID" sz="4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ero" pitchFamily="2" charset="0"/>
                <a:sym typeface="Raleway"/>
              </a:rPr>
            </a:br>
            <a:r>
              <a:rPr kumimoji="0" lang="en-ID" sz="4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ero" pitchFamily="2" charset="0"/>
                <a:sym typeface="Raleway"/>
              </a:rPr>
              <a:t>UNIT PENGENDALIAN GRATIFIKASI</a:t>
            </a:r>
            <a:br>
              <a:rPr kumimoji="0" lang="en-ID" sz="4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ero" pitchFamily="2" charset="0"/>
                <a:sym typeface="Raleway"/>
              </a:rPr>
            </a:br>
            <a:r>
              <a:rPr kumimoji="0" lang="en-ID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ero" pitchFamily="2" charset="0"/>
                <a:sym typeface="Raleway"/>
              </a:rPr>
              <a:t>UNIT ESELON I DAN UPT</a:t>
            </a:r>
            <a:endParaRPr kumimoji="0" lang="en-ID" sz="4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ero" pitchFamily="2" charset="0"/>
              <a:sym typeface="Raleway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0FF80F-4124-B744-9451-D9CD5148D2DC}"/>
              </a:ext>
            </a:extLst>
          </p:cNvPr>
          <p:cNvSpPr/>
          <p:nvPr/>
        </p:nvSpPr>
        <p:spPr>
          <a:xfrm>
            <a:off x="2273037" y="3909523"/>
            <a:ext cx="304923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>
                <a:ln w="0">
                  <a:noFill/>
                </a:ln>
                <a:latin typeface="Calibri" charset="0"/>
                <a:ea typeface="Calibri" charset="0"/>
                <a:cs typeface="Calibri" charset="0"/>
              </a:rPr>
              <a:t>Disampaikan oleh:</a:t>
            </a:r>
          </a:p>
          <a:p>
            <a:r>
              <a:rPr lang="id-ID" sz="2400" b="1" dirty="0">
                <a:ln w="0">
                  <a:noFill/>
                </a:ln>
                <a:latin typeface="Calibri" charset="0"/>
                <a:ea typeface="Calibri" charset="0"/>
                <a:cs typeface="Calibri" charset="0"/>
              </a:rPr>
              <a:t>Rahendro Haryo Putro</a:t>
            </a:r>
          </a:p>
          <a:p>
            <a:r>
              <a:rPr lang="id-ID" sz="1800" dirty="0">
                <a:ln w="0">
                  <a:noFill/>
                </a:ln>
                <a:latin typeface="Calibri" charset="0"/>
                <a:ea typeface="Calibri" charset="0"/>
                <a:cs typeface="Calibri" charset="0"/>
              </a:rPr>
              <a:t>Auditor Muda Inspektorat V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D1528B7-78BD-C247-8852-B87E2F77EC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BFBFB">
                  <a:alpha val="24706"/>
                </a:srgbClr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358" y="328555"/>
            <a:ext cx="781541" cy="7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79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994FB5-002D-044D-B36B-39F21346A2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349" y="-127066"/>
            <a:ext cx="5885893" cy="81374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CA2EF9B-E1C8-9845-89FB-69F1214986AA}"/>
              </a:ext>
            </a:extLst>
          </p:cNvPr>
          <p:cNvSpPr txBox="1">
            <a:spLocks/>
          </p:cNvSpPr>
          <p:nvPr/>
        </p:nvSpPr>
        <p:spPr>
          <a:xfrm>
            <a:off x="182602" y="1394719"/>
            <a:ext cx="3184053" cy="11822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id-ID" sz="2400"/>
              <a:t>CONTOH </a:t>
            </a:r>
          </a:p>
          <a:p>
            <a:pPr algn="ctr">
              <a:buClrTx/>
              <a:buFontTx/>
            </a:pPr>
            <a:r>
              <a:rPr lang="id-ID" sz="2400"/>
              <a:t>EDARAN LARANGAN MENERIMA GRATIFIKASI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F3BF11-1226-9941-8D3E-B43C1793DE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065" y="-305592"/>
            <a:ext cx="5777806" cy="81374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995FA2D-29F2-394D-8696-37B7BF3698BD}"/>
              </a:ext>
            </a:extLst>
          </p:cNvPr>
          <p:cNvGrpSpPr/>
          <p:nvPr/>
        </p:nvGrpSpPr>
        <p:grpSpPr>
          <a:xfrm>
            <a:off x="165597" y="148705"/>
            <a:ext cx="1609031" cy="632345"/>
            <a:chOff x="258958" y="2796655"/>
            <a:chExt cx="1609031" cy="632345"/>
          </a:xfrm>
        </p:grpSpPr>
        <p:pic>
          <p:nvPicPr>
            <p:cNvPr id="10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E09AF7C2-B681-CD41-86D2-FEBA8C7D0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958" y="2796655"/>
              <a:ext cx="632345" cy="63234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8409386-2A0C-4044-AC55-7092BE7045D8}"/>
                </a:ext>
              </a:extLst>
            </p:cNvPr>
            <p:cNvSpPr txBox="1"/>
            <p:nvPr/>
          </p:nvSpPr>
          <p:spPr>
            <a:xfrm>
              <a:off x="925782" y="2958938"/>
              <a:ext cx="942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Kembali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7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624B50-29A8-F545-8060-63D5515754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020" y="1777124"/>
            <a:ext cx="2757980" cy="4903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5CF7EC-856F-FD4A-9B8D-D9A5A6991F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423" y="1777124"/>
            <a:ext cx="2757980" cy="4903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336A169-4133-8F46-B2CC-FBE3E9955D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443" y="1777124"/>
            <a:ext cx="2757980" cy="4903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3D5C8BC-EFA7-CA47-A25A-07B945D766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846" y="1777124"/>
            <a:ext cx="2757980" cy="4903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888AB82-DAF0-874C-9DA8-EAE2CB3D52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8506" y="1777124"/>
            <a:ext cx="2757980" cy="4903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AF4DD56-C345-6348-A7CF-DD8D70625B46}"/>
              </a:ext>
            </a:extLst>
          </p:cNvPr>
          <p:cNvSpPr txBox="1">
            <a:spLocks/>
          </p:cNvSpPr>
          <p:nvPr/>
        </p:nvSpPr>
        <p:spPr>
          <a:xfrm>
            <a:off x="3505200" y="217714"/>
            <a:ext cx="5225143" cy="136373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id-ID" sz="2400"/>
              <a:t>CONTOH PEMASANGAN LARANGAN GRATIFIKASI </a:t>
            </a:r>
          </a:p>
          <a:p>
            <a:pPr algn="ctr">
              <a:buClrTx/>
              <a:buFontTx/>
            </a:pPr>
            <a:r>
              <a:rPr lang="id-ID" sz="2400"/>
              <a:t>DI TEMPAT PELAYANAN PUBLIK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8BF1484-DBE3-EC49-97E2-D9A7A2A2F48D}"/>
              </a:ext>
            </a:extLst>
          </p:cNvPr>
          <p:cNvGrpSpPr/>
          <p:nvPr/>
        </p:nvGrpSpPr>
        <p:grpSpPr>
          <a:xfrm>
            <a:off x="182758" y="217714"/>
            <a:ext cx="1609031" cy="632345"/>
            <a:chOff x="258958" y="2796655"/>
            <a:chExt cx="1609031" cy="632345"/>
          </a:xfrm>
        </p:grpSpPr>
        <p:pic>
          <p:nvPicPr>
            <p:cNvPr id="19" name="Picture 18">
              <a:hlinkClick r:id="rId7" action="ppaction://hlinksldjump"/>
              <a:extLst>
                <a:ext uri="{FF2B5EF4-FFF2-40B4-BE49-F238E27FC236}">
                  <a16:creationId xmlns:a16="http://schemas.microsoft.com/office/drawing/2014/main" xmlns="" id="{B55E9F56-427F-5349-BCC2-359944F71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958" y="2796655"/>
              <a:ext cx="632345" cy="63234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C51D89A-2CDC-DD48-82F3-8AEE11D4DBC4}"/>
                </a:ext>
              </a:extLst>
            </p:cNvPr>
            <p:cNvSpPr txBox="1"/>
            <p:nvPr/>
          </p:nvSpPr>
          <p:spPr>
            <a:xfrm>
              <a:off x="925782" y="2958938"/>
              <a:ext cx="942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Kembali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3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92407"/>
            <a:ext cx="8496943" cy="601824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100" dirty="0">
                <a:latin typeface="Aero" pitchFamily="2" charset="0"/>
                <a:ea typeface="Calibri" charset="0"/>
                <a:cs typeface="Calibri" charset="0"/>
              </a:rPr>
              <a:t>PASAL 13 </a:t>
            </a:r>
            <a:br>
              <a:rPr lang="id-ID" sz="3100" dirty="0">
                <a:latin typeface="Aero" pitchFamily="2" charset="0"/>
                <a:ea typeface="Calibri" charset="0"/>
                <a:cs typeface="Calibri" charset="0"/>
              </a:rPr>
            </a:br>
            <a:r>
              <a:rPr lang="id-ID" sz="3100" dirty="0">
                <a:latin typeface="Aero" pitchFamily="2" charset="0"/>
                <a:ea typeface="Calibri" charset="0"/>
                <a:cs typeface="Calibri" charset="0"/>
              </a:rPr>
              <a:t>PERMEN KP No. 44/PERMEN-KP/2017</a:t>
            </a:r>
            <a:endParaRPr lang="id-ID" sz="2400" dirty="0">
              <a:latin typeface="Aero" pitchFamily="2" charset="0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468" y="1436459"/>
            <a:ext cx="11443063" cy="601824"/>
          </a:xfrm>
          <a:prstGeom prst="rect">
            <a:avLst/>
          </a:prstGeom>
          <a:solidFill>
            <a:srgbClr val="FFFF00"/>
          </a:solidFill>
        </p:spPr>
        <p:txBody>
          <a:bodyPr wrap="square" anchor="ctr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Tx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 Kerja Eselon I dan UPT membentuk UPG di masing-masing unit kerjanya.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5760" y="2625634"/>
            <a:ext cx="11443063" cy="2971157"/>
          </a:xfrm>
          <a:prstGeom prst="roundRect">
            <a:avLst>
              <a:gd name="adj" fmla="val 7083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360363" indent="-360363">
              <a:spcAft>
                <a:spcPts val="1200"/>
              </a:spcAft>
              <a:buClrTx/>
              <a:buFont typeface="+mj-lt"/>
              <a:buAutoNum type="arabicPeriod"/>
            </a:pPr>
            <a:r>
              <a:rPr lang="id-ID" sz="2000" kern="1200" dirty="0">
                <a:solidFill>
                  <a:schemeClr val="bg2">
                    <a:lumMod val="90000"/>
                  </a:schemeClr>
                </a:solidFill>
                <a:latin typeface="Calibri"/>
              </a:rPr>
              <a:t>Mencatat laporan gratifikasi dan dikirimkan kepada UPG KKP paling lambat 5 hari kerja.</a:t>
            </a:r>
          </a:p>
          <a:p>
            <a:pPr marL="360363" indent="-360363">
              <a:spcAft>
                <a:spcPts val="1200"/>
              </a:spcAft>
              <a:buClrTx/>
              <a:buFont typeface="+mj-lt"/>
              <a:buAutoNum type="arabicPeriod"/>
            </a:pPr>
            <a:r>
              <a:rPr lang="id-ID" sz="2000" kern="1200" dirty="0">
                <a:solidFill>
                  <a:schemeClr val="bg2">
                    <a:lumMod val="90000"/>
                  </a:schemeClr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Mencantumkan larangan gratifikasi yang tidak sesuai ketentuan pada setiap penugasan dan pengumuman dalam proses PBJ.</a:t>
            </a:r>
            <a:endParaRPr lang="id-ID" sz="2000" kern="1200" dirty="0">
              <a:solidFill>
                <a:schemeClr val="bg2">
                  <a:lumMod val="90000"/>
                </a:schemeClr>
              </a:solidFill>
            </a:endParaRPr>
          </a:p>
          <a:p>
            <a:pPr marL="360363" indent="-360363"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Memasang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larangan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gratifikasi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yang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tidak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sesuai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ketentuan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pada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tempat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layanan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publik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lang="en-US" sz="2000" kern="1200" dirty="0">
              <a:solidFill>
                <a:schemeClr val="bg2">
                  <a:lumMod val="90000"/>
                </a:schemeClr>
              </a:solidFill>
            </a:endParaRPr>
          </a:p>
          <a:p>
            <a:pPr marL="360363" indent="-360363"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Membuat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edaran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larangan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gratifikasi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yang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tidak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sesuai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ketentuan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pada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hari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raya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keagamaan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lang="en-US" sz="2000" kern="1200" dirty="0" err="1">
              <a:solidFill>
                <a:schemeClr val="bg2">
                  <a:lumMod val="90000"/>
                </a:schemeClr>
              </a:solidFill>
            </a:endParaRPr>
          </a:p>
          <a:p>
            <a:pPr marL="360363" indent="-360363"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</a:rPr>
              <a:t>Melakukan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</a:rPr>
              <a:t>sosialisasi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</a:rPr>
              <a:t> PPG secara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</a:rPr>
              <a:t>berkala kpd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</a:rPr>
              <a:t>pegawai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</a:rPr>
              <a:t> unit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</a:rPr>
              <a:t>kerja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</a:rPr>
              <a:t>mitra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</a:rPr>
              <a:t>kerja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2000" i="1" kern="1200" dirty="0">
                <a:solidFill>
                  <a:schemeClr val="bg2">
                    <a:lumMod val="90000"/>
                  </a:schemeClr>
                </a:solidFill>
              </a:rPr>
              <a:t>stakeholders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</a:rPr>
              <a:t> &amp; </a:t>
            </a:r>
            <a:r>
              <a:rPr lang="en-US" sz="2000" kern="1200" dirty="0" err="1">
                <a:solidFill>
                  <a:schemeClr val="bg2">
                    <a:lumMod val="90000"/>
                  </a:schemeClr>
                </a:solidFill>
              </a:rPr>
              <a:t>lainnya</a:t>
            </a:r>
            <a:r>
              <a:rPr lang="en-US" sz="2000" kern="1200" dirty="0">
                <a:solidFill>
                  <a:schemeClr val="bg2">
                    <a:lumMod val="90000"/>
                  </a:schemeClr>
                </a:solidFill>
              </a:rPr>
              <a:t>.</a:t>
            </a:r>
          </a:p>
        </p:txBody>
      </p:sp>
      <p:sp>
        <p:nvSpPr>
          <p:cNvPr id="6" name="Terminator 5"/>
          <p:cNvSpPr/>
          <p:nvPr/>
        </p:nvSpPr>
        <p:spPr>
          <a:xfrm>
            <a:off x="1653359" y="2157840"/>
            <a:ext cx="4006461" cy="647499"/>
          </a:xfrm>
          <a:prstGeom prst="flowChartTerminator">
            <a:avLst/>
          </a:prstGeom>
          <a:solidFill>
            <a:srgbClr val="0070C0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id-ID" sz="2400" b="1" kern="1200" dirty="0">
                <a:solidFill>
                  <a:prstClr val="white"/>
                </a:solidFill>
                <a:latin typeface="Calibri"/>
              </a:rPr>
              <a:t>TUGAS UPG </a:t>
            </a:r>
            <a:r>
              <a:rPr lang="id-ID" sz="2400" b="1" kern="1200" dirty="0" err="1">
                <a:solidFill>
                  <a:prstClr val="white"/>
                </a:solidFill>
                <a:latin typeface="Calibri"/>
              </a:rPr>
              <a:t>E</a:t>
            </a:r>
            <a:r>
              <a:rPr lang="en-US" sz="2400" b="1" kern="1200" dirty="0">
                <a:solidFill>
                  <a:prstClr val="white"/>
                </a:solidFill>
                <a:latin typeface="Calibri"/>
              </a:rPr>
              <a:t>s</a:t>
            </a:r>
            <a:r>
              <a:rPr lang="id-ID" sz="2400" b="1" kern="1200" dirty="0">
                <a:solidFill>
                  <a:prstClr val="white"/>
                </a:solidFill>
                <a:latin typeface="Calibri"/>
              </a:rPr>
              <a:t>elon I &amp; UPT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DE432D8-D8E8-D145-9ED9-0A49FD871245}"/>
              </a:ext>
            </a:extLst>
          </p:cNvPr>
          <p:cNvSpPr/>
          <p:nvPr/>
        </p:nvSpPr>
        <p:spPr>
          <a:xfrm>
            <a:off x="365760" y="5649042"/>
            <a:ext cx="11443063" cy="99995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>
              <a:spcAft>
                <a:spcPts val="1200"/>
              </a:spcAft>
              <a:buClrTx/>
              <a:buFont typeface="+mj-lt"/>
              <a:buAutoNum type="arabicPeriod" startAt="6"/>
            </a:pPr>
            <a:r>
              <a:rPr lang="en-US" sz="2000" kern="1200" dirty="0" err="1">
                <a:solidFill>
                  <a:prstClr val="white"/>
                </a:solidFill>
              </a:rPr>
              <a:t>Melakukan pemantauan dan evaluasi thd laporan gratifikasi yg dilaporkan, terbatas pada jumlah dan substansi yang dilaporkan dan berkoordinasi dengan UPG KKP.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0752F1-FAE6-A746-BDAF-12E0F89099B5}"/>
              </a:ext>
            </a:extLst>
          </p:cNvPr>
          <p:cNvSpPr/>
          <p:nvPr/>
        </p:nvSpPr>
        <p:spPr>
          <a:xfrm>
            <a:off x="289508" y="1066272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800" dirty="0">
                <a:latin typeface="Aero" pitchFamily="2" charset="0"/>
                <a:cs typeface="Calibri" charset="0"/>
              </a:rPr>
              <a:t>Ayat (1)</a:t>
            </a: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0F79D91-1199-5748-8E81-77C42C4AA328}"/>
              </a:ext>
            </a:extLst>
          </p:cNvPr>
          <p:cNvSpPr/>
          <p:nvPr/>
        </p:nvSpPr>
        <p:spPr>
          <a:xfrm>
            <a:off x="280799" y="2293752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800" dirty="0">
                <a:latin typeface="Aero" pitchFamily="2" charset="0"/>
                <a:ea typeface="Calibri" charset="0"/>
                <a:cs typeface="Calibri" charset="0"/>
              </a:rPr>
              <a:t>Ayat (2)</a:t>
            </a:r>
            <a:endParaRPr lang="en-US" sz="1800"/>
          </a:p>
        </p:txBody>
      </p:sp>
      <p:sp>
        <p:nvSpPr>
          <p:cNvPr id="11" name="Terminator 10">
            <a:extLst>
              <a:ext uri="{FF2B5EF4-FFF2-40B4-BE49-F238E27FC236}">
                <a16:creationId xmlns:a16="http://schemas.microsoft.com/office/drawing/2014/main" xmlns="" id="{FE8F1564-FDF4-BA40-8650-9892E6D6460D}"/>
              </a:ext>
            </a:extLst>
          </p:cNvPr>
          <p:cNvSpPr/>
          <p:nvPr/>
        </p:nvSpPr>
        <p:spPr>
          <a:xfrm>
            <a:off x="1653359" y="969606"/>
            <a:ext cx="1767084" cy="601824"/>
          </a:xfrm>
          <a:prstGeom prst="flowChartTerminator">
            <a:avLst/>
          </a:prstGeom>
          <a:solidFill>
            <a:srgbClr val="0070C0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Calibri"/>
              </a:rPr>
              <a:t>MANDAT</a:t>
            </a:r>
            <a:endParaRPr lang="id-ID" sz="2400" b="1" kern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73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6E2946B-D169-BE4E-B691-E93EFA69388B}"/>
              </a:ext>
            </a:extLst>
          </p:cNvPr>
          <p:cNvSpPr/>
          <p:nvPr/>
        </p:nvSpPr>
        <p:spPr>
          <a:xfrm>
            <a:off x="2053812" y="2859321"/>
            <a:ext cx="8084375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D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Public campaign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dilakukan</a:t>
            </a:r>
            <a:r>
              <a:rPr kumimoji="0" lang="en-ID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secara</a:t>
            </a:r>
            <a:r>
              <a:rPr kumimoji="0" lang="en-I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berkala</a:t>
            </a:r>
            <a:r>
              <a:rPr kumimoji="0" lang="en-I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kepada</a:t>
            </a:r>
            <a:r>
              <a:rPr kumimoji="0" lang="en-I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5EEC89-62C5-8746-942A-F53563230DE1}"/>
              </a:ext>
            </a:extLst>
          </p:cNvPr>
          <p:cNvSpPr/>
          <p:nvPr/>
        </p:nvSpPr>
        <p:spPr>
          <a:xfrm>
            <a:off x="1660330" y="506356"/>
            <a:ext cx="88713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D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ero" pitchFamily="2" charset="0"/>
                <a:ea typeface="Times New Roman" panose="02020603050405020304" pitchFamily="18" charset="0"/>
                <a:cs typeface="Arial"/>
                <a:sym typeface="Arial"/>
              </a:rPr>
              <a:t>PUBLIC CAMPAIGN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D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ero" pitchFamily="2" charset="0"/>
                <a:ea typeface="Times New Roman" panose="02020603050405020304" pitchFamily="18" charset="0"/>
                <a:cs typeface="Arial"/>
                <a:sym typeface="Arial"/>
              </a:rPr>
              <a:t>PROGRAM PENGENDALIAN GRATIFIKASI</a:t>
            </a:r>
            <a:r>
              <a:rPr kumimoji="0" lang="en-ID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ero" pitchFamily="2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ero" pitchFamily="2" charset="0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EB33B7-0646-564D-AFD1-AEB9DB1AF76F}"/>
              </a:ext>
            </a:extLst>
          </p:cNvPr>
          <p:cNvSpPr/>
          <p:nvPr/>
        </p:nvSpPr>
        <p:spPr>
          <a:xfrm>
            <a:off x="2394507" y="5046543"/>
            <a:ext cx="26693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en-ID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Seluruh</a:t>
            </a:r>
          </a:p>
          <a:p>
            <a:pPr lvl="0" algn="r">
              <a:defRPr/>
            </a:pPr>
            <a:r>
              <a:rPr lang="en-ID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pegawai</a:t>
            </a:r>
            <a:r>
              <a:rPr lang="en-ID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unit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kerja</a:t>
            </a:r>
            <a:endParaRPr lang="en-ID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3BCD98F-F5BE-3C43-BB03-FF01A7B50DFD}"/>
              </a:ext>
            </a:extLst>
          </p:cNvPr>
          <p:cNvSpPr/>
          <p:nvPr/>
        </p:nvSpPr>
        <p:spPr>
          <a:xfrm>
            <a:off x="7128175" y="5046543"/>
            <a:ext cx="3403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D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Seluruh</a:t>
            </a:r>
            <a:r>
              <a:rPr lang="en-ID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mitra</a:t>
            </a:r>
            <a:r>
              <a:rPr lang="en-ID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kerja</a:t>
            </a:r>
            <a:r>
              <a:rPr lang="en-ID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lvl="0">
              <a:defRPr/>
            </a:pPr>
            <a:r>
              <a:rPr lang="en-ID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pihak</a:t>
            </a:r>
            <a:r>
              <a:rPr lang="en-ID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ketiga</a:t>
            </a:r>
            <a:r>
              <a:rPr lang="en-ID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pihak</a:t>
            </a:r>
            <a:r>
              <a:rPr lang="en-ID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lainnya</a:t>
            </a:r>
            <a:r>
              <a:rPr lang="en-ID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D8CCA554-68B3-E34C-A1ED-D6E809C3A275}"/>
              </a:ext>
            </a:extLst>
          </p:cNvPr>
          <p:cNvSpPr/>
          <p:nvPr/>
        </p:nvSpPr>
        <p:spPr>
          <a:xfrm>
            <a:off x="5063826" y="3421150"/>
            <a:ext cx="2825722" cy="2825722"/>
          </a:xfrm>
          <a:prstGeom prst="arc">
            <a:avLst>
              <a:gd name="adj1" fmla="val 18078194"/>
              <a:gd name="adj2" fmla="val 0"/>
            </a:avLst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9DFE9235-0EF6-794D-BEBD-004AC3CFA767}"/>
              </a:ext>
            </a:extLst>
          </p:cNvPr>
          <p:cNvSpPr/>
          <p:nvPr/>
        </p:nvSpPr>
        <p:spPr>
          <a:xfrm rot="16200000">
            <a:off x="4302452" y="3421150"/>
            <a:ext cx="2825722" cy="2825722"/>
          </a:xfrm>
          <a:prstGeom prst="arc">
            <a:avLst>
              <a:gd name="adj1" fmla="val 16200000"/>
              <a:gd name="adj2" fmla="val 19890271"/>
            </a:avLst>
          </a:prstGeom>
          <a:ln w="57150">
            <a:solidFill>
              <a:schemeClr val="accent5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E2AB34-22BB-6B43-8C36-1435D875CB59}"/>
              </a:ext>
            </a:extLst>
          </p:cNvPr>
          <p:cNvSpPr/>
          <p:nvPr/>
        </p:nvSpPr>
        <p:spPr>
          <a:xfrm>
            <a:off x="324785" y="1285249"/>
            <a:ext cx="11542425" cy="511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Sosialisasi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tatap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muka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melalui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apel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rapat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video conference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pertemuan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lainnya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Mencantumkan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larangan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pemberian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penerimaan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gratifikasi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ketentuan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989013" lvl="5" indent="-503238">
              <a:lnSpc>
                <a:spcPct val="150000"/>
              </a:lnSpc>
              <a:buFont typeface="+mj-lt"/>
              <a:buAutoNum type="alphaLcPeriod"/>
            </a:pP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penugasan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pegawai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989013" lvl="5" indent="-503238">
              <a:lnSpc>
                <a:spcPct val="150000"/>
              </a:lnSpc>
              <a:buFont typeface="+mj-lt"/>
              <a:buAutoNum type="alphaLcPeriod"/>
            </a:pP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pengumuman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proses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pengadaan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barang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jasa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Membuat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surat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edaran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larangan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pemberian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penerimaan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gratifikasi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ketentuan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raya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keagamaan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Membuat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memasang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media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cetak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majalah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poster, leaflet, banner,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spanduk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dsb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.),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Mempublikasikan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berita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artikel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PPG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melalui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website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media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sosial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facebook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whatsapp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twitter,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instagram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dsb</a:t>
            </a:r>
            <a:r>
              <a: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477D6D8-64C4-B447-A9BF-283A2FF9D080}"/>
              </a:ext>
            </a:extLst>
          </p:cNvPr>
          <p:cNvSpPr/>
          <p:nvPr/>
        </p:nvSpPr>
        <p:spPr>
          <a:xfrm>
            <a:off x="3033302" y="252669"/>
            <a:ext cx="6125395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ID" sz="3200" dirty="0">
                <a:latin typeface="Aero" pitchFamily="2" charset="0"/>
                <a:ea typeface="Times New Roman" panose="02020603050405020304" pitchFamily="18" charset="0"/>
              </a:rPr>
              <a:t>METODE </a:t>
            </a:r>
            <a:r>
              <a:rPr lang="en-ID" sz="3200" i="1" dirty="0">
                <a:latin typeface="Aero" pitchFamily="2" charset="0"/>
                <a:ea typeface="Times New Roman" panose="02020603050405020304" pitchFamily="18" charset="0"/>
              </a:rPr>
              <a:t>PUBLIC CAMPAIGN</a:t>
            </a:r>
            <a:endParaRPr lang="en-ID" sz="3200" dirty="0">
              <a:latin typeface="Aero" pitchFamily="2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F01010-CD1D-0240-AA14-F1B7600215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23B3A40-5708-5349-9F09-25F10AD4F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269304"/>
              </p:ext>
            </p:extLst>
          </p:nvPr>
        </p:nvGraphicFramePr>
        <p:xfrm>
          <a:off x="254483" y="239264"/>
          <a:ext cx="11683033" cy="5067502"/>
        </p:xfrm>
        <a:graphic>
          <a:graphicData uri="http://schemas.openxmlformats.org/drawingml/2006/table">
            <a:tbl>
              <a:tblPr>
                <a:tableStyleId>{163BE6ED-98AD-4F3F-A9AB-2730904B5BB1}</a:tableStyleId>
              </a:tblPr>
              <a:tblGrid>
                <a:gridCol w="621447">
                  <a:extLst>
                    <a:ext uri="{9D8B030D-6E8A-4147-A177-3AD203B41FA5}">
                      <a16:colId xmlns:a16="http://schemas.microsoft.com/office/drawing/2014/main" xmlns="" val="3181161325"/>
                    </a:ext>
                  </a:extLst>
                </a:gridCol>
                <a:gridCol w="4108522">
                  <a:extLst>
                    <a:ext uri="{9D8B030D-6E8A-4147-A177-3AD203B41FA5}">
                      <a16:colId xmlns:a16="http://schemas.microsoft.com/office/drawing/2014/main" xmlns="" val="2878711530"/>
                    </a:ext>
                  </a:extLst>
                </a:gridCol>
                <a:gridCol w="579422">
                  <a:extLst>
                    <a:ext uri="{9D8B030D-6E8A-4147-A177-3AD203B41FA5}">
                      <a16:colId xmlns:a16="http://schemas.microsoft.com/office/drawing/2014/main" xmlns="" val="1848863813"/>
                    </a:ext>
                  </a:extLst>
                </a:gridCol>
                <a:gridCol w="579422">
                  <a:extLst>
                    <a:ext uri="{9D8B030D-6E8A-4147-A177-3AD203B41FA5}">
                      <a16:colId xmlns:a16="http://schemas.microsoft.com/office/drawing/2014/main" xmlns="" val="2594792026"/>
                    </a:ext>
                  </a:extLst>
                </a:gridCol>
                <a:gridCol w="579422">
                  <a:extLst>
                    <a:ext uri="{9D8B030D-6E8A-4147-A177-3AD203B41FA5}">
                      <a16:colId xmlns:a16="http://schemas.microsoft.com/office/drawing/2014/main" xmlns="" val="2605802439"/>
                    </a:ext>
                  </a:extLst>
                </a:gridCol>
                <a:gridCol w="579422">
                  <a:extLst>
                    <a:ext uri="{9D8B030D-6E8A-4147-A177-3AD203B41FA5}">
                      <a16:colId xmlns:a16="http://schemas.microsoft.com/office/drawing/2014/main" xmlns="" val="2507453483"/>
                    </a:ext>
                  </a:extLst>
                </a:gridCol>
                <a:gridCol w="579422">
                  <a:extLst>
                    <a:ext uri="{9D8B030D-6E8A-4147-A177-3AD203B41FA5}">
                      <a16:colId xmlns:a16="http://schemas.microsoft.com/office/drawing/2014/main" xmlns="" val="1947479076"/>
                    </a:ext>
                  </a:extLst>
                </a:gridCol>
                <a:gridCol w="579422">
                  <a:extLst>
                    <a:ext uri="{9D8B030D-6E8A-4147-A177-3AD203B41FA5}">
                      <a16:colId xmlns:a16="http://schemas.microsoft.com/office/drawing/2014/main" xmlns="" val="2188887595"/>
                    </a:ext>
                  </a:extLst>
                </a:gridCol>
                <a:gridCol w="467196">
                  <a:extLst>
                    <a:ext uri="{9D8B030D-6E8A-4147-A177-3AD203B41FA5}">
                      <a16:colId xmlns:a16="http://schemas.microsoft.com/office/drawing/2014/main" xmlns="" val="4010252418"/>
                    </a:ext>
                  </a:extLst>
                </a:gridCol>
                <a:gridCol w="691648">
                  <a:extLst>
                    <a:ext uri="{9D8B030D-6E8A-4147-A177-3AD203B41FA5}">
                      <a16:colId xmlns:a16="http://schemas.microsoft.com/office/drawing/2014/main" xmlns="" val="3781913402"/>
                    </a:ext>
                  </a:extLst>
                </a:gridCol>
                <a:gridCol w="579422">
                  <a:extLst>
                    <a:ext uri="{9D8B030D-6E8A-4147-A177-3AD203B41FA5}">
                      <a16:colId xmlns:a16="http://schemas.microsoft.com/office/drawing/2014/main" xmlns="" val="1573758033"/>
                    </a:ext>
                  </a:extLst>
                </a:gridCol>
                <a:gridCol w="579422">
                  <a:extLst>
                    <a:ext uri="{9D8B030D-6E8A-4147-A177-3AD203B41FA5}">
                      <a16:colId xmlns:a16="http://schemas.microsoft.com/office/drawing/2014/main" xmlns="" val="2270770765"/>
                    </a:ext>
                  </a:extLst>
                </a:gridCol>
                <a:gridCol w="579422">
                  <a:extLst>
                    <a:ext uri="{9D8B030D-6E8A-4147-A177-3AD203B41FA5}">
                      <a16:colId xmlns:a16="http://schemas.microsoft.com/office/drawing/2014/main" xmlns="" val="4280186140"/>
                    </a:ext>
                  </a:extLst>
                </a:gridCol>
                <a:gridCol w="579422">
                  <a:extLst>
                    <a:ext uri="{9D8B030D-6E8A-4147-A177-3AD203B41FA5}">
                      <a16:colId xmlns:a16="http://schemas.microsoft.com/office/drawing/2014/main" xmlns="" val="2288146931"/>
                    </a:ext>
                  </a:extLst>
                </a:gridCol>
              </a:tblGrid>
              <a:tr h="802365">
                <a:tc gridSpan="14"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ID" sz="2400" b="0" i="0" u="none" strike="noStrike" dirty="0">
                          <a:effectLst/>
                          <a:latin typeface="Aero" pitchFamily="2" charset="0"/>
                          <a:cs typeface="Arial" panose="020B0604020202020204" pitchFamily="34" charset="0"/>
                        </a:rPr>
                        <a:t>RENCANA AKSI PUBLIC CAMPAIGN  PROGRAM PENGENDALIAN GRATIFIKASI PADA [NAMA UNIT KERJA] TAHUN 2020</a:t>
                      </a:r>
                      <a:endParaRPr lang="en-ID" sz="2400" b="0" i="0" u="none" strike="noStrike" dirty="0">
                        <a:solidFill>
                          <a:srgbClr val="000000"/>
                        </a:solidFill>
                        <a:effectLst/>
                        <a:latin typeface="Aero" pitchFamily="2" charset="0"/>
                        <a:cs typeface="Arial" panose="020B0604020202020204" pitchFamily="34" charset="0"/>
                      </a:endParaRPr>
                    </a:p>
                  </a:txBody>
                  <a:tcPr marL="121822" marR="121822" marT="60911" marB="60911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7611470"/>
                  </a:ext>
                </a:extLst>
              </a:tr>
              <a:tr h="293171"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48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Kegiatan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48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Jadwal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4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5980457"/>
                  </a:ext>
                </a:extLst>
              </a:tr>
              <a:tr h="293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F4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F4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F4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F4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F4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F4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F4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Agst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F4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F4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F4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F4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F4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290292"/>
                  </a:ext>
                </a:extLst>
              </a:tr>
              <a:tr h="293171"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D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</a:t>
                      </a: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UPG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1201767589"/>
                  </a:ext>
                </a:extLst>
              </a:tr>
              <a:tr h="293171"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D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Internalisasi</a:t>
                      </a:r>
                      <a:r>
                        <a:rPr lang="en-ID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PPG </a:t>
                      </a:r>
                      <a:r>
                        <a:rPr lang="en-ID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kepada</a:t>
                      </a:r>
                      <a:r>
                        <a:rPr lang="en-ID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pegawai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V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V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V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V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V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V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V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V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V</a:t>
                      </a:r>
                      <a:endParaRPr kumimoji="0" lang="en-ID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3750010597"/>
                  </a:ext>
                </a:extLst>
              </a:tr>
              <a:tr h="293171"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D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Sosialisasi</a:t>
                      </a: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PPG </a:t>
                      </a:r>
                      <a:r>
                        <a:rPr lang="en-ID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stakeholders</a:t>
                      </a:r>
                      <a:endParaRPr lang="en-ID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4214581614"/>
                  </a:ext>
                </a:extLst>
              </a:tr>
              <a:tr h="293171"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50800" lvl="1" indent="0" algn="l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Publikasi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PPG pada media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cetak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3976345659"/>
                  </a:ext>
                </a:extLst>
              </a:tr>
              <a:tr h="293171"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50800" indent="0" algn="l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Publikasi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PPG pada media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elektronik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3762448260"/>
                  </a:ext>
                </a:extLst>
              </a:tr>
              <a:tr h="293171"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50800" indent="0" algn="l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Menerbitkan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edaran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larangan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gratifikasi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keagamaan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4292000355"/>
                  </a:ext>
                </a:extLst>
              </a:tr>
              <a:tr h="293171"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50800" indent="0" algn="l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Pencantuman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larangan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gratifikasi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PBJ.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26466786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831437-9DF0-2844-A2E5-359D57427C0B}"/>
              </a:ext>
            </a:extLst>
          </p:cNvPr>
          <p:cNvSpPr txBox="1"/>
          <p:nvPr/>
        </p:nvSpPr>
        <p:spPr>
          <a:xfrm>
            <a:off x="356003" y="5440847"/>
            <a:ext cx="1147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Kegiatan</a:t>
            </a:r>
            <a:r>
              <a:rPr lang="en-US" sz="1800" dirty="0"/>
              <a:t> UPG </a:t>
            </a:r>
            <a:r>
              <a:rPr lang="en-US" sz="1800" dirty="0" err="1"/>
              <a:t>lainnya</a:t>
            </a:r>
            <a:r>
              <a:rPr lang="en-US" sz="1800" dirty="0"/>
              <a:t>:</a:t>
            </a:r>
          </a:p>
          <a:p>
            <a:pPr marL="271463" indent="-271463">
              <a:buFont typeface="+mj-lt"/>
              <a:buAutoNum type="arabicPeriod"/>
            </a:pP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Penanganan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pelaporan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gratifikasi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1463" indent="-271463">
              <a:buFont typeface="+mj-lt"/>
              <a:buAutoNum type="arabicPeriod"/>
            </a:pP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PPG unit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71463" indent="-271463">
              <a:buFont typeface="+mj-lt"/>
              <a:buAutoNum type="arabicPeriod"/>
            </a:pP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Pelaporan</a:t>
            </a:r>
            <a:endParaRPr lang="en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1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fld id="{00000000-1234-1234-1234-123412341234}" type="slidenum">
              <a:rPr lang="en"/>
              <a:pPr defTabSz="1219170"/>
              <a:t>6</a:t>
            </a:fld>
            <a:endParaRPr/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xmlns="" id="{C5EC0565-4A9A-B54D-9C2B-4C2B26C1DF7A}"/>
              </a:ext>
            </a:extLst>
          </p:cNvPr>
          <p:cNvSpPr/>
          <p:nvPr/>
        </p:nvSpPr>
        <p:spPr>
          <a:xfrm>
            <a:off x="7001690" y="1140640"/>
            <a:ext cx="5037343" cy="5499543"/>
          </a:xfrm>
          <a:prstGeom prst="round2SameRect">
            <a:avLst>
              <a:gd name="adj1" fmla="val 11635"/>
              <a:gd name="adj2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xmlns="" id="{1F681965-075C-C64F-A82E-0DCDE0E7B80F}"/>
              </a:ext>
            </a:extLst>
          </p:cNvPr>
          <p:cNvSpPr/>
          <p:nvPr/>
        </p:nvSpPr>
        <p:spPr>
          <a:xfrm>
            <a:off x="152966" y="1140640"/>
            <a:ext cx="6626206" cy="5499543"/>
          </a:xfrm>
          <a:prstGeom prst="round2SameRect">
            <a:avLst>
              <a:gd name="adj1" fmla="val 9767"/>
              <a:gd name="adj2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xmlns="" id="{25163523-8B0F-4C45-B63B-5B0309CAE0A2}"/>
              </a:ext>
            </a:extLst>
          </p:cNvPr>
          <p:cNvSpPr txBox="1">
            <a:spLocks/>
          </p:cNvSpPr>
          <p:nvPr/>
        </p:nvSpPr>
        <p:spPr>
          <a:xfrm>
            <a:off x="1799160" y="105609"/>
            <a:ext cx="8616800" cy="626687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3200" dirty="0">
                <a:latin typeface="Aero" pitchFamily="2" charset="0"/>
              </a:rPr>
              <a:t>PENANGANAN LAPORAN GRATIFIKASI</a:t>
            </a:r>
            <a:endParaRPr lang="en-US" sz="2133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B6CD5D42-2499-B342-B6BA-CD3782E8C2D1}"/>
              </a:ext>
            </a:extLst>
          </p:cNvPr>
          <p:cNvSpPr txBox="1">
            <a:spLocks/>
          </p:cNvSpPr>
          <p:nvPr/>
        </p:nvSpPr>
        <p:spPr>
          <a:xfrm>
            <a:off x="152966" y="1576055"/>
            <a:ext cx="6626206" cy="5316583"/>
          </a:xfrm>
          <a:prstGeom prst="rect">
            <a:avLst/>
          </a:prstGeom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9824" indent="-359824" defTabSz="1219170">
              <a:buFont typeface="+mj-lt"/>
              <a:buAutoNum type="arabicPeriod"/>
            </a:pP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Menerima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laporan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aplikasi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GOL,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surat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elektronik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/non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elektronik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9824" indent="-359824" defTabSz="1219170">
              <a:buFont typeface="+mj-lt"/>
              <a:buAutoNum type="arabicPeriod"/>
            </a:pP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Mendaftarkan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pelapor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dan/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menginput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laporan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aplikasi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GOL (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pelaporan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yg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dilaporkan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GOL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UPG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Eselon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I/UPT).</a:t>
            </a:r>
          </a:p>
          <a:p>
            <a:pPr marL="359824" indent="-359824" defTabSz="1219170">
              <a:buFont typeface="+mj-lt"/>
              <a:buAutoNum type="arabicPeriod"/>
            </a:pP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Mereviu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menganalisis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laporan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9824" indent="-359824" defTabSz="1219170">
              <a:buFont typeface="+mj-lt"/>
              <a:buAutoNum type="arabicPeriod"/>
            </a:pP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Menerbitkan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pemberitahuan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kpd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UPG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Eselon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I/UPT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thd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berstatus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Catat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tdk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diproses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” dan SK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Ketua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UPG KKP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thd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berstatus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Dikelola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Instansi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359824" indent="-359824" defTabSz="1219170">
              <a:buFont typeface="+mj-lt"/>
              <a:buAutoNum type="arabicPeriod"/>
            </a:pP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Meneruskan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surat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putusan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Pimpinan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KPK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kpd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UPG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Eselon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I/UPT dan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Pelapor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thd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berstatus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milik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Negara”.</a:t>
            </a:r>
          </a:p>
          <a:p>
            <a:pPr marL="359824" indent="-359824" defTabSz="1219170">
              <a:buFont typeface="+mj-lt"/>
              <a:buAutoNum type="arabicPeriod"/>
            </a:pP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Mencatat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laporan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dlm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register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0A803CA2-8D3F-AC4E-ADC0-87DD083284BE}"/>
              </a:ext>
            </a:extLst>
          </p:cNvPr>
          <p:cNvSpPr txBox="1">
            <a:spLocks/>
          </p:cNvSpPr>
          <p:nvPr/>
        </p:nvSpPr>
        <p:spPr>
          <a:xfrm>
            <a:off x="7132321" y="1576055"/>
            <a:ext cx="4419601" cy="4624252"/>
          </a:xfrm>
          <a:prstGeom prst="rect">
            <a:avLst/>
          </a:prstGeom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9824" indent="-359824" defTabSz="1219170">
              <a:spcAft>
                <a:spcPts val="1200"/>
              </a:spcAft>
              <a:buFont typeface="+mj-lt"/>
              <a:buAutoNum type="arabicPeriod"/>
            </a:pP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Menerima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laporan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surat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elektronik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/non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elektronik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tanpa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aplikasi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GOL).</a:t>
            </a:r>
          </a:p>
          <a:p>
            <a:pPr marL="359824" indent="-359824" defTabSz="1219170">
              <a:spcAft>
                <a:spcPts val="1200"/>
              </a:spcAft>
              <a:buFont typeface="+mj-lt"/>
              <a:buAutoNum type="arabicPeriod"/>
            </a:pP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menginput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laporan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aplikasi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GOL.</a:t>
            </a:r>
          </a:p>
          <a:p>
            <a:pPr marL="359824" indent="-359824" defTabSz="1219170">
              <a:spcAft>
                <a:spcPts val="1200"/>
              </a:spcAft>
              <a:buFont typeface="+mj-lt"/>
              <a:buAutoNum type="arabicPeriod"/>
            </a:pP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mereviu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menganalisis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laporan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9824" indent="-359824" defTabSz="1219170">
              <a:spcAft>
                <a:spcPts val="1200"/>
              </a:spcAft>
              <a:buFont typeface="+mj-lt"/>
              <a:buAutoNum type="arabicPeriod"/>
            </a:pP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Mencatat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laporan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register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9824" indent="-359824" defTabSz="1219170">
              <a:spcAft>
                <a:spcPts val="1200"/>
              </a:spcAft>
              <a:buFont typeface="+mj-lt"/>
              <a:buAutoNum type="arabicPeriod"/>
            </a:pP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Meneruskan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laporan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gratifikasi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UPG KKP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direviu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dianalisis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email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upg@kkp.go.id</a:t>
            </a:r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xmlns="" id="{E7E2BFE3-89D1-8149-A14F-22249B7738F2}"/>
              </a:ext>
            </a:extLst>
          </p:cNvPr>
          <p:cNvSpPr txBox="1">
            <a:spLocks/>
          </p:cNvSpPr>
          <p:nvPr/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defTabSz="1219170"/>
            <a:fld id="{00000000-1234-1234-1234-123412341234}" type="slidenum">
              <a:rPr lang="en" sz="1600"/>
              <a:pPr defTabSz="1219170"/>
              <a:t>6</a:t>
            </a:fld>
            <a:endParaRPr lang="en" sz="160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0BF63E58-0A1F-874F-8DDA-274A9639B47B}"/>
              </a:ext>
            </a:extLst>
          </p:cNvPr>
          <p:cNvSpPr/>
          <p:nvPr/>
        </p:nvSpPr>
        <p:spPr>
          <a:xfrm>
            <a:off x="1950510" y="866392"/>
            <a:ext cx="2919109" cy="533935"/>
          </a:xfrm>
          <a:prstGeom prst="roundRect">
            <a:avLst>
              <a:gd name="adj" fmla="val 2803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marL="114297" algn="ctr" defTabSz="1219170"/>
            <a:r>
              <a:rPr lang="en-US" sz="2667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UPG KKP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40B3AE5-7D3D-B747-B329-D40666F64AE9}"/>
              </a:ext>
            </a:extLst>
          </p:cNvPr>
          <p:cNvSpPr/>
          <p:nvPr/>
        </p:nvSpPr>
        <p:spPr>
          <a:xfrm>
            <a:off x="7878773" y="867181"/>
            <a:ext cx="3283176" cy="546915"/>
          </a:xfrm>
          <a:prstGeom prst="roundRect">
            <a:avLst>
              <a:gd name="adj" fmla="val 3201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marL="114297" algn="ctr" defTabSz="1219170"/>
            <a:r>
              <a:rPr lang="en-US" sz="2667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UPG </a:t>
            </a:r>
            <a:r>
              <a:rPr lang="en-US" sz="2667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Eselon</a:t>
            </a:r>
            <a:r>
              <a:rPr lang="en-US" sz="2667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&amp; UPT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DF66A84-DA11-4D41-903B-3A771B31BDF7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0207625" y="6367073"/>
            <a:ext cx="1984375" cy="420688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F5CB10E-1E89-B748-9DF3-13E898EBEC12}"/>
              </a:ext>
            </a:extLst>
          </p:cNvPr>
          <p:cNvSpPr/>
          <p:nvPr/>
        </p:nvSpPr>
        <p:spPr>
          <a:xfrm>
            <a:off x="784289" y="145478"/>
            <a:ext cx="10623421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ID" sz="3200" dirty="0">
                <a:latin typeface="Aero" pitchFamily="2" charset="0"/>
                <a:ea typeface="Times New Roman" panose="02020603050405020304" pitchFamily="18" charset="0"/>
              </a:rPr>
              <a:t>KELEMAHAN PADA SK UPG UNIT ESELON I &amp; UPT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A393D5-6BA5-5D49-9909-CAEB160FB662}"/>
              </a:ext>
            </a:extLst>
          </p:cNvPr>
          <p:cNvSpPr txBox="1"/>
          <p:nvPr/>
        </p:nvSpPr>
        <p:spPr>
          <a:xfrm>
            <a:off x="903514" y="1478081"/>
            <a:ext cx="10384971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/>
              <a:t>Menggunakan istilah “Tim”, bukan “Unit”.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/>
              <a:t>SK satu dokumen dengan tugas Tim Penanganan Pengaduan.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/>
              <a:t>Substansi “Menimbang” tidak tepat, a.l.:</a:t>
            </a:r>
          </a:p>
          <a:p>
            <a:pPr marL="711200" lvl="2" indent="-349250">
              <a:lnSpc>
                <a:spcPct val="150000"/>
              </a:lnSpc>
              <a:buFont typeface="+mj-lt"/>
              <a:buAutoNum type="alphaLcPeriod"/>
            </a:pPr>
            <a:r>
              <a:rPr lang="en-US" sz="2400"/>
              <a:t>Dasar hukum tidak relevan dengan pengendalian gratifikasi;</a:t>
            </a:r>
          </a:p>
          <a:p>
            <a:pPr marL="711200" lvl="2" indent="-349250">
              <a:lnSpc>
                <a:spcPct val="150000"/>
              </a:lnSpc>
              <a:buFont typeface="+mj-lt"/>
              <a:buAutoNum type="alphaLcPeriod"/>
            </a:pPr>
            <a:r>
              <a:rPr lang="en-US" sz="2400"/>
              <a:t>Dasar hukum menggunakan peraturan yang telah kedaluwarsa;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/>
              <a:t>Tugas UPG tidak sesuai, a.l. tidak ada tugas menyampaikan laporan kepada UPG KKP.</a:t>
            </a:r>
          </a:p>
        </p:txBody>
      </p:sp>
    </p:spTree>
    <p:extLst>
      <p:ext uri="{BB962C8B-B14F-4D97-AF65-F5344CB8AC3E}">
        <p14:creationId xmlns:p14="http://schemas.microsoft.com/office/powerpoint/2010/main" val="109331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4239ECA-93BD-E446-B58B-4F91FA574007}"/>
              </a:ext>
            </a:extLst>
          </p:cNvPr>
          <p:cNvGrpSpPr/>
          <p:nvPr/>
        </p:nvGrpSpPr>
        <p:grpSpPr>
          <a:xfrm>
            <a:off x="4012436" y="1"/>
            <a:ext cx="8179564" cy="4514850"/>
            <a:chOff x="0" y="0"/>
            <a:chExt cx="8875702" cy="48990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3AC7B5C-4260-5A45-94D7-2DE62A483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8875702" cy="489909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81D6619-FD71-E346-A700-1DC6E2F71CAF}"/>
                </a:ext>
              </a:extLst>
            </p:cNvPr>
            <p:cNvSpPr/>
            <p:nvPr/>
          </p:nvSpPr>
          <p:spPr>
            <a:xfrm>
              <a:off x="4437851" y="3897385"/>
              <a:ext cx="4349349" cy="956698"/>
            </a:xfrm>
            <a:prstGeom prst="rect">
              <a:avLst/>
            </a:prstGeom>
            <a:solidFill>
              <a:srgbClr val="69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58904"/>
            <a:ext cx="3849314" cy="2997043"/>
          </a:xfrm>
          <a:effectLst/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id-ID" sz="8000" b="1" dirty="0">
                <a:ln w="0"/>
                <a:effectLst>
                  <a:reflection blurRad="25400" stA="35000" endPos="23000" dir="5400000" sy="-100000" algn="bl" rotWithShape="0"/>
                </a:effectLst>
                <a:latin typeface="Candara" panose="020E0502030303020204" pitchFamily="34" charset="0"/>
              </a:rPr>
              <a:t>TERIMA</a:t>
            </a:r>
            <a:r>
              <a:rPr lang="id-ID" sz="8800" b="1" dirty="0">
                <a:ln w="0"/>
                <a:effectLst>
                  <a:reflection blurRad="25400" stA="35000" endPos="23000" dir="5400000" sy="-100000" algn="bl" rotWithShape="0"/>
                </a:effectLst>
                <a:latin typeface="Candara" panose="020E0502030303020204" pitchFamily="34" charset="0"/>
              </a:rPr>
              <a:t/>
            </a:r>
            <a:br>
              <a:rPr lang="id-ID" sz="8800" b="1" dirty="0">
                <a:ln w="0"/>
                <a:effectLst>
                  <a:reflection blurRad="25400" stA="35000" endPos="23000" dir="5400000" sy="-100000" algn="bl" rotWithShape="0"/>
                </a:effectLst>
                <a:latin typeface="Candara" panose="020E0502030303020204" pitchFamily="34" charset="0"/>
              </a:rPr>
            </a:br>
            <a:r>
              <a:rPr lang="id-ID" sz="8800" b="1" dirty="0">
                <a:ln w="0"/>
                <a:solidFill>
                  <a:srgbClr val="C00000"/>
                </a:solidFill>
                <a:effectLst>
                  <a:reflection blurRad="25400" stA="35000" endPos="23000" dir="5400000" sy="-100000" algn="bl" rotWithShape="0"/>
                </a:effectLst>
                <a:latin typeface="Candara" panose="020E0502030303020204" pitchFamily="34" charset="0"/>
              </a:rPr>
              <a:t>KASIH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1400" y="5452907"/>
            <a:ext cx="897889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>
              <a:buClrTx/>
            </a:pPr>
            <a:r>
              <a:rPr lang="id-ID" sz="2400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Sekretariat: </a:t>
            </a:r>
          </a:p>
          <a:p>
            <a:pPr algn="r">
              <a:buClrTx/>
            </a:pPr>
            <a:r>
              <a:rPr lang="id-ID" sz="24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Ruang </a:t>
            </a:r>
            <a:r>
              <a:rPr lang="id-ID" sz="2400" i="1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Integrity</a:t>
            </a:r>
            <a:r>
              <a:rPr lang="id-ID" sz="24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id-ID" sz="2400" i="1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Learning</a:t>
            </a:r>
            <a:r>
              <a:rPr lang="id-ID" sz="24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Center</a:t>
            </a:r>
            <a:r>
              <a:rPr lang="id-ID" sz="24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(ILC) Gedung Mina Bahari III Lantai 4, Jl. Medan Merdeka Timur No. 16, Jakarta Pusat, 10110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F405F94-E02F-0344-896C-117D48B5D5A0}"/>
              </a:ext>
            </a:extLst>
          </p:cNvPr>
          <p:cNvGrpSpPr/>
          <p:nvPr/>
        </p:nvGrpSpPr>
        <p:grpSpPr>
          <a:xfrm>
            <a:off x="6096000" y="4650567"/>
            <a:ext cx="5825835" cy="802340"/>
            <a:chOff x="6218064" y="4786284"/>
            <a:chExt cx="5825835" cy="802340"/>
          </a:xfrm>
        </p:grpSpPr>
        <p:grpSp>
          <p:nvGrpSpPr>
            <p:cNvPr id="2" name="Group 1"/>
            <p:cNvGrpSpPr/>
            <p:nvPr/>
          </p:nvGrpSpPr>
          <p:grpSpPr>
            <a:xfrm>
              <a:off x="6218064" y="4786284"/>
              <a:ext cx="5164299" cy="802340"/>
              <a:chOff x="3755393" y="3244551"/>
              <a:chExt cx="5164299" cy="80234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TextBox 6"/>
              <p:cNvSpPr txBox="1"/>
              <p:nvPr/>
            </p:nvSpPr>
            <p:spPr>
              <a:xfrm>
                <a:off x="3755393" y="3244551"/>
                <a:ext cx="5164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buClrTx/>
                </a:pPr>
                <a:r>
                  <a:rPr lang="id-ID" sz="2400" kern="1200" dirty="0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Website</a:t>
                </a:r>
                <a:r>
                  <a:rPr lang="en-US" sz="2400" kern="1200" dirty="0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lang="en-US" sz="2400" kern="1200" dirty="0" err="1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dan</a:t>
                </a:r>
                <a:r>
                  <a:rPr lang="en-US" sz="2400" kern="1200" dirty="0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lang="en-US" sz="2400" kern="1200" dirty="0" err="1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aplikasi</a:t>
                </a:r>
                <a:r>
                  <a:rPr lang="en-US" sz="2400" kern="1200" dirty="0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 GOL</a:t>
                </a:r>
                <a:r>
                  <a:rPr lang="id-ID" sz="2400" kern="1200" dirty="0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: </a:t>
                </a:r>
                <a:r>
                  <a:rPr lang="id-ID" sz="24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upg.kkp.go.id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615565" y="3585226"/>
                <a:ext cx="43041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buClrTx/>
                </a:pPr>
                <a:r>
                  <a:rPr lang="en-US" sz="2400" kern="1200" dirty="0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E</a:t>
                </a:r>
                <a:r>
                  <a:rPr lang="id-ID" sz="2400" kern="1200" dirty="0" err="1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mail</a:t>
                </a:r>
                <a:r>
                  <a:rPr lang="id-ID" sz="2400" kern="1200" dirty="0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 pelaporan:  </a:t>
                </a:r>
                <a:r>
                  <a:rPr lang="id-ID" sz="24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upg@kkp.go.id</a:t>
                </a:r>
                <a:endParaRPr lang="en-GB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A50512E-22C0-A74E-9D51-733DAF954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BFBFB">
                    <a:alpha val="24706"/>
                  </a:srgbClr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22062" y="4819295"/>
              <a:ext cx="621837" cy="62183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7324569-99AF-BD46-8D0B-8CEF0AA03159}"/>
              </a:ext>
            </a:extLst>
          </p:cNvPr>
          <p:cNvSpPr/>
          <p:nvPr/>
        </p:nvSpPr>
        <p:spPr>
          <a:xfrm>
            <a:off x="1" y="5112232"/>
            <a:ext cx="1631576" cy="1745769"/>
          </a:xfrm>
          <a:prstGeom prst="rect">
            <a:avLst/>
          </a:prstGeom>
          <a:solidFill>
            <a:srgbClr val="689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521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FC59AAF-18AE-124A-86C1-E8B9B5D77487}"/>
              </a:ext>
            </a:extLst>
          </p:cNvPr>
          <p:cNvGrpSpPr/>
          <p:nvPr/>
        </p:nvGrpSpPr>
        <p:grpSpPr>
          <a:xfrm>
            <a:off x="1710104" y="-85696"/>
            <a:ext cx="5319675" cy="7317112"/>
            <a:chOff x="3137337" y="-229556"/>
            <a:chExt cx="5319675" cy="73171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" name="Content Placeholder 3">
              <a:extLst>
                <a:ext uri="{FF2B5EF4-FFF2-40B4-BE49-F238E27FC236}">
                  <a16:creationId xmlns:a16="http://schemas.microsoft.com/office/drawing/2014/main" xmlns="" id="{626BB34D-61D6-6142-ACFC-711ADB9C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7337" y="-229556"/>
              <a:ext cx="5319675" cy="73171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3C84A68-6BCE-104C-AF5E-8E9E1258F3E3}"/>
                </a:ext>
              </a:extLst>
            </p:cNvPr>
            <p:cNvSpPr/>
            <p:nvPr/>
          </p:nvSpPr>
          <p:spPr>
            <a:xfrm>
              <a:off x="3425519" y="4597333"/>
              <a:ext cx="2416629" cy="103196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7929D9D-03F6-2948-B13E-173AB770F03E}"/>
              </a:ext>
            </a:extLst>
          </p:cNvPr>
          <p:cNvGrpSpPr/>
          <p:nvPr/>
        </p:nvGrpSpPr>
        <p:grpSpPr>
          <a:xfrm>
            <a:off x="6720958" y="-190199"/>
            <a:ext cx="5863730" cy="8382446"/>
            <a:chOff x="7122981" y="-456244"/>
            <a:chExt cx="5863730" cy="83824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2D787B9-747A-EB4C-ACD6-A1143BA94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22981" y="-456244"/>
              <a:ext cx="5863730" cy="83824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29D81E79-DBE4-3240-AA4C-56C458B13042}"/>
                </a:ext>
              </a:extLst>
            </p:cNvPr>
            <p:cNvSpPr/>
            <p:nvPr/>
          </p:nvSpPr>
          <p:spPr>
            <a:xfrm>
              <a:off x="7236823" y="3566160"/>
              <a:ext cx="2939143" cy="108421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CC0BA9A-EF2D-BA47-814C-FC1FE5ADE86B}"/>
              </a:ext>
            </a:extLst>
          </p:cNvPr>
          <p:cNvSpPr txBox="1">
            <a:spLocks/>
          </p:cNvSpPr>
          <p:nvPr/>
        </p:nvSpPr>
        <p:spPr>
          <a:xfrm>
            <a:off x="293437" y="2638333"/>
            <a:ext cx="3904489" cy="11420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id-ID" sz="2400"/>
              <a:t>CONTOH PENCANTUMAN LARANGAN GRATIFIKASI PADA SURAT PENUGASAN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75BBDE1-78D7-6045-8BE4-B3AD0C4C30A6}"/>
              </a:ext>
            </a:extLst>
          </p:cNvPr>
          <p:cNvGrpSpPr/>
          <p:nvPr/>
        </p:nvGrpSpPr>
        <p:grpSpPr>
          <a:xfrm>
            <a:off x="135552" y="70125"/>
            <a:ext cx="1574552" cy="632345"/>
            <a:chOff x="293437" y="3848215"/>
            <a:chExt cx="1574552" cy="632345"/>
          </a:xfrm>
        </p:grpSpPr>
        <p:pic>
          <p:nvPicPr>
            <p:cNvPr id="10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B3D53826-DE35-2440-94FC-1E7E6468D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437" y="3848215"/>
              <a:ext cx="632345" cy="63234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E48FFD3-A9D1-5846-A5B7-BB272016A162}"/>
                </a:ext>
              </a:extLst>
            </p:cNvPr>
            <p:cNvSpPr txBox="1"/>
            <p:nvPr/>
          </p:nvSpPr>
          <p:spPr>
            <a:xfrm>
              <a:off x="925782" y="4010498"/>
              <a:ext cx="942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Kembali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tonio · SlidesCarnival.pptx" id="{643A1820-D89D-A947-8323-7AD9E513E2DC}" vid="{D994E4B1-D5A0-C147-A81C-8B3EBCF3FF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{408A3014-1A85-A44F-9D95-CF38C52DC66A}tf16401378</Template>
  <TotalTime>748</TotalTime>
  <Words>691</Words>
  <Application>Microsoft Office PowerPoint</Application>
  <PresentationFormat>Widescreen</PresentationFormat>
  <Paragraphs>165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Calibri</vt:lpstr>
      <vt:lpstr>Candara</vt:lpstr>
      <vt:lpstr>Times New Roman</vt:lpstr>
      <vt:lpstr>Lato</vt:lpstr>
      <vt:lpstr>Aero</vt:lpstr>
      <vt:lpstr>Calibri Light</vt:lpstr>
      <vt:lpstr>Arial</vt:lpstr>
      <vt:lpstr>Wingdings</vt:lpstr>
      <vt:lpstr>Raleway</vt:lpstr>
      <vt:lpstr>맑은 고딕</vt:lpstr>
      <vt:lpstr>Roboto Condensed</vt:lpstr>
      <vt:lpstr>Antonio template</vt:lpstr>
      <vt:lpstr>Office Theme</vt:lpstr>
      <vt:lpstr>1_Office Theme</vt:lpstr>
      <vt:lpstr>2_Office Theme</vt:lpstr>
      <vt:lpstr>PowerPoint Presentation</vt:lpstr>
      <vt:lpstr>PASAL 13  PERMEN KP No. 44/PERMEN-KP/2017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Yan Kurniawan</dc:creator>
  <cp:lastModifiedBy>muhammad ghufron</cp:lastModifiedBy>
  <cp:revision>72</cp:revision>
  <cp:lastPrinted>2019-09-04T02:49:44Z</cp:lastPrinted>
  <dcterms:created xsi:type="dcterms:W3CDTF">2019-08-21T08:28:01Z</dcterms:created>
  <dcterms:modified xsi:type="dcterms:W3CDTF">2019-09-05T00:36:42Z</dcterms:modified>
</cp:coreProperties>
</file>