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2" r:id="rId3"/>
    <p:sldMasterId id="2147483682" r:id="rId4"/>
    <p:sldMasterId id="2147483690" r:id="rId5"/>
    <p:sldMasterId id="2147483700" r:id="rId6"/>
    <p:sldMasterId id="2147483708" r:id="rId7"/>
  </p:sldMasterIdLst>
  <p:notesMasterIdLst>
    <p:notesMasterId r:id="rId43"/>
  </p:notesMasterIdLst>
  <p:sldIdLst>
    <p:sldId id="274" r:id="rId8"/>
    <p:sldId id="258" r:id="rId9"/>
    <p:sldId id="448" r:id="rId10"/>
    <p:sldId id="269" r:id="rId11"/>
    <p:sldId id="442" r:id="rId12"/>
    <p:sldId id="456" r:id="rId13"/>
    <p:sldId id="257" r:id="rId14"/>
    <p:sldId id="260" r:id="rId15"/>
    <p:sldId id="449" r:id="rId16"/>
    <p:sldId id="457" r:id="rId17"/>
    <p:sldId id="458" r:id="rId18"/>
    <p:sldId id="263" r:id="rId19"/>
    <p:sldId id="439" r:id="rId20"/>
    <p:sldId id="440" r:id="rId21"/>
    <p:sldId id="443" r:id="rId22"/>
    <p:sldId id="444" r:id="rId23"/>
    <p:sldId id="445" r:id="rId24"/>
    <p:sldId id="446" r:id="rId25"/>
    <p:sldId id="447" r:id="rId26"/>
    <p:sldId id="455" r:id="rId27"/>
    <p:sldId id="430" r:id="rId28"/>
    <p:sldId id="431" r:id="rId29"/>
    <p:sldId id="450" r:id="rId30"/>
    <p:sldId id="278" r:id="rId31"/>
    <p:sldId id="459" r:id="rId32"/>
    <p:sldId id="283" r:id="rId33"/>
    <p:sldId id="416" r:id="rId34"/>
    <p:sldId id="460" r:id="rId35"/>
    <p:sldId id="461" r:id="rId36"/>
    <p:sldId id="417" r:id="rId37"/>
    <p:sldId id="266" r:id="rId38"/>
    <p:sldId id="270" r:id="rId39"/>
    <p:sldId id="462" r:id="rId40"/>
    <p:sldId id="454" r:id="rId41"/>
    <p:sldId id="26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461FF-FE9B-48C9-8790-3743FD60CA2E}" v="34" dt="2022-09-08T04:20:0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0"/>
    <p:restoredTop sz="95033" autoAdjust="0"/>
  </p:normalViewPr>
  <p:slideViewPr>
    <p:cSldViewPr snapToGrid="0" snapToObjects="1">
      <p:cViewPr varScale="1">
        <p:scale>
          <a:sx n="82" d="100"/>
          <a:sy n="82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Kurniawan" userId="e1a0deede573a10f" providerId="LiveId" clId="{977461FF-FE9B-48C9-8790-3743FD60CA2E}"/>
    <pc:docChg chg="custSel modSld">
      <pc:chgData name="Yan Kurniawan" userId="e1a0deede573a10f" providerId="LiveId" clId="{977461FF-FE9B-48C9-8790-3743FD60CA2E}" dt="2022-09-08T04:20:18.572" v="47" actId="478"/>
      <pc:docMkLst>
        <pc:docMk/>
      </pc:docMkLst>
      <pc:sldChg chg="modSp">
        <pc:chgData name="Yan Kurniawan" userId="e1a0deede573a10f" providerId="LiveId" clId="{977461FF-FE9B-48C9-8790-3743FD60CA2E}" dt="2022-09-08T04:20:07.261" v="46" actId="20577"/>
        <pc:sldMkLst>
          <pc:docMk/>
          <pc:sldMk cId="0" sldId="268"/>
        </pc:sldMkLst>
        <pc:spChg chg="mod">
          <ac:chgData name="Yan Kurniawan" userId="e1a0deede573a10f" providerId="LiveId" clId="{977461FF-FE9B-48C9-8790-3743FD60CA2E}" dt="2022-09-08T04:19:40.590" v="15" actId="2711"/>
          <ac:spMkLst>
            <pc:docMk/>
            <pc:sldMk cId="0" sldId="268"/>
            <ac:spMk id="4" creationId="{11C80224-44F1-FF4E-BAD6-F162F0DBE016}"/>
          </ac:spMkLst>
        </pc:spChg>
        <pc:spChg chg="mod">
          <ac:chgData name="Yan Kurniawan" userId="e1a0deede573a10f" providerId="LiveId" clId="{977461FF-FE9B-48C9-8790-3743FD60CA2E}" dt="2022-09-08T04:20:07.261" v="46" actId="20577"/>
          <ac:spMkLst>
            <pc:docMk/>
            <pc:sldMk cId="0" sldId="268"/>
            <ac:spMk id="14" creationId="{BF8C4D23-7B4B-DA43-A216-BB21D4ABC968}"/>
          </ac:spMkLst>
        </pc:spChg>
      </pc:sldChg>
      <pc:sldChg chg="delSp mod">
        <pc:chgData name="Yan Kurniawan" userId="e1a0deede573a10f" providerId="LiveId" clId="{977461FF-FE9B-48C9-8790-3743FD60CA2E}" dt="2022-09-08T04:20:18.572" v="47" actId="478"/>
        <pc:sldMkLst>
          <pc:docMk/>
          <pc:sldMk cId="0" sldId="274"/>
        </pc:sldMkLst>
        <pc:spChg chg="del">
          <ac:chgData name="Yan Kurniawan" userId="e1a0deede573a10f" providerId="LiveId" clId="{977461FF-FE9B-48C9-8790-3743FD60CA2E}" dt="2022-09-08T04:20:18.572" v="47" actId="478"/>
          <ac:spMkLst>
            <pc:docMk/>
            <pc:sldMk cId="0" sldId="274"/>
            <ac:spMk id="3" creationId="{45928D7A-30F5-1347-8BA6-E67449340F98}"/>
          </ac:spMkLst>
        </pc:spChg>
        <pc:spChg chg="del">
          <ac:chgData name="Yan Kurniawan" userId="e1a0deede573a10f" providerId="LiveId" clId="{977461FF-FE9B-48C9-8790-3743FD60CA2E}" dt="2022-09-08T04:20:18.572" v="47" actId="478"/>
          <ac:spMkLst>
            <pc:docMk/>
            <pc:sldMk cId="0" sldId="274"/>
            <ac:spMk id="29" creationId="{733158C1-5160-704F-A3B8-63444F930481}"/>
          </ac:spMkLst>
        </pc:spChg>
      </pc:sldChg>
      <pc:sldChg chg="delSp modSp mod delAnim">
        <pc:chgData name="Yan Kurniawan" userId="e1a0deede573a10f" providerId="LiveId" clId="{977461FF-FE9B-48C9-8790-3743FD60CA2E}" dt="2022-09-08T04:17:05.273" v="12" actId="207"/>
        <pc:sldMkLst>
          <pc:docMk/>
          <pc:sldMk cId="3956179768" sldId="416"/>
        </pc:sldMkLst>
        <pc:spChg chg="mod">
          <ac:chgData name="Yan Kurniawan" userId="e1a0deede573a10f" providerId="LiveId" clId="{977461FF-FE9B-48C9-8790-3743FD60CA2E}" dt="2022-09-08T04:17:05.273" v="12" actId="207"/>
          <ac:spMkLst>
            <pc:docMk/>
            <pc:sldMk cId="3956179768" sldId="416"/>
            <ac:spMk id="27" creationId="{236404FA-FB99-9645-A273-479B23280676}"/>
          </ac:spMkLst>
        </pc:spChg>
        <pc:spChg chg="del">
          <ac:chgData name="Yan Kurniawan" userId="e1a0deede573a10f" providerId="LiveId" clId="{977461FF-FE9B-48C9-8790-3743FD60CA2E}" dt="2022-09-08T04:16:13.401" v="0" actId="478"/>
          <ac:spMkLst>
            <pc:docMk/>
            <pc:sldMk cId="3956179768" sldId="416"/>
            <ac:spMk id="28" creationId="{EB3E93E7-F1DD-954A-9E85-631AE0014843}"/>
          </ac:spMkLst>
        </pc:spChg>
        <pc:spChg chg="del">
          <ac:chgData name="Yan Kurniawan" userId="e1a0deede573a10f" providerId="LiveId" clId="{977461FF-FE9B-48C9-8790-3743FD60CA2E}" dt="2022-09-08T04:16:15.791" v="1" actId="478"/>
          <ac:spMkLst>
            <pc:docMk/>
            <pc:sldMk cId="3956179768" sldId="416"/>
            <ac:spMk id="33" creationId="{42C419E5-02EC-AE4B-A389-D23BCF16B7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3315-1B98-0940-8178-7611FD9F18D9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AD431-5924-CE42-A05A-3874D7314C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46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02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51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819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12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530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35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70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4667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013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343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364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04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98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9809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838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63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64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97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5ECC-257C-3B48-A0F8-236EB82A6FFD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52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61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transparansi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mekanisme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pelaporan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menguji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menjamin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keabsahan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penerimaan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diperoleh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Pegawai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Penyelenggara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kaitannya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jabatannya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kecuali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apabila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penetapan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ditangani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KPK;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akuntabilitas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Pelapor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Pegawai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Penyelenggara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diwajibkan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apapun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terkait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jabatannya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melaporkan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KPK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terdapat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penerimaan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dianggap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kepastian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penanganan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pelaporan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ketentuan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perundang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undangan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endParaRPr lang="en-ID" dirty="0"/>
          </a:p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kemanfaatan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mengacu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pemanfaatan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ditetapkan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sebesar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Pegawai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Penyelenggara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melayani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wajib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mengesampingkan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pribadi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meminta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pemberian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berhubungan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jabatan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berlawanan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kewajiban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tugasnya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dan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menjalankan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tugasnya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mengacu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Pegawai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Penyelenggara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menolak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pemberian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apapun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terkait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jabatannya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melaporkan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penerimaan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dianggap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KPK; dan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bertugas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pelaporan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Gratifikasi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adil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memihak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pelindungan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Pelapor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Pelapor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pelindungan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ketentuan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perundang-undangan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AD431-5924-CE42-A05A-3874D7314C88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203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226A-86B5-C343-BBF4-F9BFC813A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F3246-B789-4546-9D76-E3CFF9ED8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6EB74-6885-B144-879E-0F7579E7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3650-70A5-474A-9AAB-DFEEB5E7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D233-3C50-DA4E-9CAB-E1B6D49E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136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AEDF-98F5-DA42-B704-6B2E04E4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163CE-8037-954D-8BFE-BDF99B8A6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2EC21-F4F9-1B46-9B22-7F2EB0D7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CDCE8-9495-1F44-9385-D10E9317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5AA01-BE15-794A-ADD4-46B21566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22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BD149-ACF8-6546-98AC-93E9C2F00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D9C41-D680-8648-AFE7-F31A8E013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83E9-F039-6048-8685-AC39789D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6718E-1897-A547-A9D0-C8A2438E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AA6D-DEE9-7841-B6CE-BD8609AC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632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674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Char char="◦"/>
              <a:defRPr sz="4267" i="1"/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28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17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228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67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8099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377" lvl="1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566" lvl="2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131" lvl="5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02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07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Char char="◦"/>
              <a:defRPr sz="4267" i="1"/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28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3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330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5537-8AEE-2944-87BE-C04AD5BC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994A-8DB3-D246-AC51-337831C0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107A-B6CF-124C-B3CF-FAE3F9C6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7E65-B283-6242-A02F-1C26D20B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430F-024C-E44E-AC44-4321D584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052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189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332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601" y="337059"/>
            <a:ext cx="10760795" cy="553997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169" y="2924049"/>
            <a:ext cx="10307659" cy="754052"/>
          </a:xfrm>
        </p:spPr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57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60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B3C3B-1A59-A14B-8977-E777263FCE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3A0D8-FAE9-B249-93AF-54794CC3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44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431789" algn="ctr" rtl="0">
              <a:spcBef>
                <a:spcPts val="600"/>
              </a:spcBef>
              <a:spcAft>
                <a:spcPts val="0"/>
              </a:spcAft>
              <a:buSzPts val="3200"/>
              <a:buChar char="◦"/>
              <a:defRPr sz="3200" i="1"/>
            </a:lvl1pPr>
            <a:lvl2pPr marL="914377" lvl="1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566" lvl="2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754" lvl="3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5943" lvl="4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131" lvl="5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320" lvl="6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509" lvl="7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697" lvl="8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96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214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8099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377" lvl="1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566" lvl="2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131" lvl="5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008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6943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7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1476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601" y="337059"/>
            <a:ext cx="10760795" cy="553997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169" y="2924049"/>
            <a:ext cx="10307659" cy="754052"/>
          </a:xfrm>
        </p:spPr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434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15826"/>
            <a:ext cx="10515600" cy="184666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4"/>
            <a:ext cx="10515600" cy="3693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13AF-418F-6F4F-8CC2-A6590EB3096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C9B-D58B-124C-8B6C-4E3D9CE4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5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1F11-4B89-EA4D-B2BD-972E90CC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BD97-FBE8-E44D-976E-E1C0F232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FE9-C8EB-8849-B865-62228C3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73EC7-48C8-C749-8E45-CC4AD809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DC2D0-FECF-454A-BFAF-CB3BB9B3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6960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08/09/2022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319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284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1077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Char char="◦"/>
              <a:defRPr sz="4267" i="1"/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28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61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839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8580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1481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8286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601" y="337059"/>
            <a:ext cx="10760795" cy="553997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169" y="2924049"/>
            <a:ext cx="10307659" cy="754052"/>
          </a:xfrm>
        </p:spPr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318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60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B3C3B-1A59-A14B-8977-E777263FCE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3A0D8-FAE9-B249-93AF-54794CC3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54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1328-C131-4B46-B8CD-5E6BEBE1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F139-50E1-5A41-A1B8-1FE6538A8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01BC4-22F6-5048-A073-F4380F4DF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2DFFB-6836-F147-9DBC-157CFA05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225A7-4F1F-EA46-B47B-52C15030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C491A-9ECA-374E-9DC4-F8E8EEC8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9551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431789" algn="ctr" rtl="0">
              <a:spcBef>
                <a:spcPts val="600"/>
              </a:spcBef>
              <a:spcAft>
                <a:spcPts val="0"/>
              </a:spcAft>
              <a:buSzPts val="3200"/>
              <a:buChar char="◦"/>
              <a:defRPr sz="3200" i="1"/>
            </a:lvl1pPr>
            <a:lvl2pPr marL="914377" lvl="1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566" lvl="2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754" lvl="3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5943" lvl="4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131" lvl="5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320" lvl="6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509" lvl="7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697" lvl="8" indent="-43178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96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79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8099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377" lvl="1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566" lvl="2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131" lvl="5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7609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7436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7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5884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601" y="337059"/>
            <a:ext cx="10760795" cy="553997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169" y="2924049"/>
            <a:ext cx="10307659" cy="754052"/>
          </a:xfrm>
        </p:spPr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039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15826"/>
            <a:ext cx="10515600" cy="184666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4"/>
            <a:ext cx="10515600" cy="3693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13AF-418F-6F4F-8CC2-A6590EB3096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C9B-D58B-124C-8B6C-4E3D9CE4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08/09/2022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49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rot="-5400000" flipH="1">
            <a:off x="7360219" y="2040402"/>
            <a:ext cx="6872324" cy="2791213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8938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0262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Char char="◦"/>
              <a:defRPr sz="4267" i="1"/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28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14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617C-AC22-3344-A494-F227707E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D106-E4C6-2641-9168-B5845F750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E339A-9EE3-974A-AC42-2ACD1B1FA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64201-41AC-CC4E-8E4C-89287F942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AD664-D32B-304D-BA14-4710D5D75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F4FD2-7969-D44F-A4DB-C740CB50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D2289-8201-454F-92E6-B7648045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45876-4675-AE43-9F6A-7EE48D91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144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6014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036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8628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601" y="337059"/>
            <a:ext cx="10760795" cy="553997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169" y="2924049"/>
            <a:ext cx="10307659" cy="754052"/>
          </a:xfrm>
        </p:spPr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708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7488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17367" y="1968000"/>
            <a:ext cx="6757200" cy="40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Char char="◦"/>
              <a:defRPr sz="4267" i="1"/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4267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737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28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2040549" y="2040402"/>
            <a:ext cx="6872324" cy="2791213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832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9219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1090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0736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0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2817-ACB3-A84D-90B9-A26BD2EB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2E4AC-5AF9-E84D-8DDB-13118E04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32B20-11A6-4E4F-BF6F-D347F018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78682-A577-6848-9E52-2EB1B8D3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595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601" y="337059"/>
            <a:ext cx="10760795" cy="553997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169" y="2924049"/>
            <a:ext cx="10307659" cy="754052"/>
          </a:xfrm>
        </p:spPr>
        <p:txBody>
          <a:bodyPr lIns="0" tIns="0" rIns="0" bIns="0"/>
          <a:lstStyle>
            <a:lvl1pPr>
              <a:defRPr sz="4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32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04BC9-B620-1B4F-9BC8-E39FFDF5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1A30F-CD11-EA4F-8E17-AB7EB95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136FF-35E8-5347-ABEA-78B36A48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88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D14B-7EFD-3947-B2A0-CBAF359A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27D8-0F40-6347-A95B-D19BD9CE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A6ACC-803C-8E41-99FE-DAC87F42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08969-F158-BF4C-9B07-581C104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E01C-CD51-944E-897B-EF05EE91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A692A-684C-E24E-BF58-B8B3126A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3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8D38-D25B-9743-AC6B-24B68803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62E03-F9C2-8044-AD47-51D45B82B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36331-8BD6-AE4F-B4AC-C8E01725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E609A-2831-8B4C-94F0-F0FED4D9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2760E-9FE9-EE44-A06E-C911CA6E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447AF-82EC-E548-8309-C63F7537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63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96C9D-EFCE-A14C-8509-484933AE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26176-71CC-E74D-BAA5-B097DFF29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1483-BDD6-F140-899D-F308E6AF6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A503-567A-844A-8D34-280E2DB74886}" type="datetimeFigureOut">
              <a:rPr lang="id-ID" smtClean="0"/>
              <a:t>08/09/2022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C1A0-6CB7-C54A-A092-B5651668B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E846-4499-DB49-8CAA-A0476E5BD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DEFF-91F9-2943-ACE0-BDF04185EF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32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71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17854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637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05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5211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56325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6" r:id="rId5"/>
    <p:sldLayoutId id="2147483707" r:id="rId6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2748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tiff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ol.kpk.go.id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82;p23">
            <a:extLst>
              <a:ext uri="{FF2B5EF4-FFF2-40B4-BE49-F238E27FC236}">
                <a16:creationId xmlns:a16="http://schemas.microsoft.com/office/drawing/2014/main" id="{3E8D97DE-8F5B-1E4D-96D0-3B7AC73C9490}"/>
              </a:ext>
            </a:extLst>
          </p:cNvPr>
          <p:cNvSpPr txBox="1">
            <a:spLocks/>
          </p:cNvSpPr>
          <p:nvPr/>
        </p:nvSpPr>
        <p:spPr>
          <a:xfrm>
            <a:off x="1634645" y="2386018"/>
            <a:ext cx="8289426" cy="257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defTabSz="1219170">
              <a:buClr>
                <a:srgbClr val="222222"/>
              </a:buClr>
            </a:pPr>
            <a:r>
              <a:rPr lang="en-ID" sz="21000" b="1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KKP</a:t>
            </a:r>
          </a:p>
        </p:txBody>
      </p:sp>
      <p:sp>
        <p:nvSpPr>
          <p:cNvPr id="99" name="Graphic 11">
            <a:extLst>
              <a:ext uri="{FF2B5EF4-FFF2-40B4-BE49-F238E27FC236}">
                <a16:creationId xmlns:a16="http://schemas.microsoft.com/office/drawing/2014/main" id="{39484199-99A0-F241-B92A-1D3A89C9B973}"/>
              </a:ext>
            </a:extLst>
          </p:cNvPr>
          <p:cNvSpPr/>
          <p:nvPr/>
        </p:nvSpPr>
        <p:spPr>
          <a:xfrm>
            <a:off x="8332213" y="3559050"/>
            <a:ext cx="1029487" cy="2655287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00" name="Freeform 3">
            <a:extLst>
              <a:ext uri="{FF2B5EF4-FFF2-40B4-BE49-F238E27FC236}">
                <a16:creationId xmlns:a16="http://schemas.microsoft.com/office/drawing/2014/main" id="{4E225734-D353-5747-8053-4EBC89D92FF0}"/>
              </a:ext>
            </a:extLst>
          </p:cNvPr>
          <p:cNvSpPr/>
          <p:nvPr/>
        </p:nvSpPr>
        <p:spPr>
          <a:xfrm flipH="1">
            <a:off x="7016816" y="4347312"/>
            <a:ext cx="1434588" cy="1975016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1"/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CAF5FE96-0EC5-7E43-8F16-E84A75994BAC}"/>
              </a:ext>
            </a:extLst>
          </p:cNvPr>
          <p:cNvSpPr/>
          <p:nvPr/>
        </p:nvSpPr>
        <p:spPr>
          <a:xfrm flipH="1">
            <a:off x="9198439" y="4134329"/>
            <a:ext cx="1301529" cy="2161803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1"/>
          </a:p>
        </p:txBody>
      </p:sp>
      <p:sp>
        <p:nvSpPr>
          <p:cNvPr id="102" name="Freeform 6">
            <a:extLst>
              <a:ext uri="{FF2B5EF4-FFF2-40B4-BE49-F238E27FC236}">
                <a16:creationId xmlns:a16="http://schemas.microsoft.com/office/drawing/2014/main" id="{10A6D33A-3725-954B-8924-C38EDDE4D90B}"/>
              </a:ext>
            </a:extLst>
          </p:cNvPr>
          <p:cNvSpPr/>
          <p:nvPr/>
        </p:nvSpPr>
        <p:spPr>
          <a:xfrm flipH="1">
            <a:off x="10305357" y="4241567"/>
            <a:ext cx="1636807" cy="2080761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1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C37E699-D234-2542-AA53-4772DDB21AD3}"/>
              </a:ext>
            </a:extLst>
          </p:cNvPr>
          <p:cNvGrpSpPr/>
          <p:nvPr/>
        </p:nvGrpSpPr>
        <p:grpSpPr>
          <a:xfrm>
            <a:off x="8066851" y="4948624"/>
            <a:ext cx="2635224" cy="1283573"/>
            <a:chOff x="4611928" y="4617259"/>
            <a:chExt cx="2808123" cy="1367790"/>
          </a:xfrm>
          <a:solidFill>
            <a:schemeClr val="accent3">
              <a:lumMod val="50000"/>
            </a:schemeClr>
          </a:solidFill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CB037FC-B497-614B-93BA-CD2E5FDF1975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1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BDD738E-D144-1F4B-BC99-F3481B2B8298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1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8477010-F134-254F-B387-4F8BCE90435B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1"/>
            </a:p>
          </p:txBody>
        </p:sp>
      </p:grpSp>
      <p:sp>
        <p:nvSpPr>
          <p:cNvPr id="108" name="Oval 21">
            <a:extLst>
              <a:ext uri="{FF2B5EF4-FFF2-40B4-BE49-F238E27FC236}">
                <a16:creationId xmlns:a16="http://schemas.microsoft.com/office/drawing/2014/main" id="{064797E1-6C95-2D4A-9996-BB146BBF1B11}"/>
              </a:ext>
            </a:extLst>
          </p:cNvPr>
          <p:cNvSpPr/>
          <p:nvPr/>
        </p:nvSpPr>
        <p:spPr>
          <a:xfrm rot="11407403" flipV="1">
            <a:off x="10031525" y="1874505"/>
            <a:ext cx="1032632" cy="1047456"/>
          </a:xfrm>
          <a:custGeom>
            <a:avLst/>
            <a:gdLst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540671 w 2495698"/>
              <a:gd name="connsiteY34" fmla="*/ 1983347 h 2531525"/>
              <a:gd name="connsiteX35" fmla="*/ 232276 w 2495698"/>
              <a:gd name="connsiteY35" fmla="*/ 2043090 h 2531525"/>
              <a:gd name="connsiteX36" fmla="*/ 70927 w 2495698"/>
              <a:gd name="connsiteY36" fmla="*/ 1697078 h 2531525"/>
              <a:gd name="connsiteX37" fmla="*/ 279495 w 2495698"/>
              <a:gd name="connsiteY37" fmla="*/ 1527966 h 2531525"/>
              <a:gd name="connsiteX38" fmla="*/ 245586 w 2495698"/>
              <a:gd name="connsiteY38" fmla="*/ 1274796 h 2531525"/>
              <a:gd name="connsiteX39" fmla="*/ 0 w 2495698"/>
              <a:gd name="connsiteY39" fmla="*/ 1138462 h 2531525"/>
              <a:gd name="connsiteX40" fmla="*/ 98812 w 2495698"/>
              <a:gd name="connsiteY40" fmla="*/ 769689 h 2531525"/>
              <a:gd name="connsiteX41" fmla="*/ 380240 w 2495698"/>
              <a:gd name="connsiteY41" fmla="*/ 774423 h 2531525"/>
              <a:gd name="connsiteX42" fmla="*/ 516679 w 2495698"/>
              <a:gd name="connsiteY42" fmla="*/ 590627 h 2531525"/>
              <a:gd name="connsiteX43" fmla="*/ 422419 w 2495698"/>
              <a:gd name="connsiteY43" fmla="*/ 299900 h 2531525"/>
              <a:gd name="connsiteX44" fmla="*/ 746189 w 2495698"/>
              <a:gd name="connsiteY44" fmla="*/ 97585 h 2531525"/>
              <a:gd name="connsiteX45" fmla="*/ 972292 w 2495698"/>
              <a:gd name="connsiteY45" fmla="*/ 315656 h 2531525"/>
              <a:gd name="connsiteX46" fmla="*/ 970019 w 2495698"/>
              <a:gd name="connsiteY46" fmla="*/ 317076 h 2531525"/>
              <a:gd name="connsiteX47" fmla="*/ 1248316 w 2495698"/>
              <a:gd name="connsiteY47" fmla="*/ 277231 h 2531525"/>
              <a:gd name="connsiteX48" fmla="*/ 1391137 w 2495698"/>
              <a:gd name="connsiteY48" fmla="*/ 0 h 2531525"/>
              <a:gd name="connsiteX49" fmla="*/ 1759910 w 2495698"/>
              <a:gd name="connsiteY49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232276 w 2495698"/>
              <a:gd name="connsiteY34" fmla="*/ 2043090 h 2531525"/>
              <a:gd name="connsiteX35" fmla="*/ 70927 w 2495698"/>
              <a:gd name="connsiteY35" fmla="*/ 1697078 h 2531525"/>
              <a:gd name="connsiteX36" fmla="*/ 279495 w 2495698"/>
              <a:gd name="connsiteY36" fmla="*/ 1527966 h 2531525"/>
              <a:gd name="connsiteX37" fmla="*/ 245586 w 2495698"/>
              <a:gd name="connsiteY37" fmla="*/ 1274796 h 2531525"/>
              <a:gd name="connsiteX38" fmla="*/ 0 w 2495698"/>
              <a:gd name="connsiteY38" fmla="*/ 1138462 h 2531525"/>
              <a:gd name="connsiteX39" fmla="*/ 98812 w 2495698"/>
              <a:gd name="connsiteY39" fmla="*/ 769689 h 2531525"/>
              <a:gd name="connsiteX40" fmla="*/ 380240 w 2495698"/>
              <a:gd name="connsiteY40" fmla="*/ 774423 h 2531525"/>
              <a:gd name="connsiteX41" fmla="*/ 516679 w 2495698"/>
              <a:gd name="connsiteY41" fmla="*/ 590627 h 2531525"/>
              <a:gd name="connsiteX42" fmla="*/ 422419 w 2495698"/>
              <a:gd name="connsiteY42" fmla="*/ 299900 h 2531525"/>
              <a:gd name="connsiteX43" fmla="*/ 746189 w 2495698"/>
              <a:gd name="connsiteY43" fmla="*/ 97585 h 2531525"/>
              <a:gd name="connsiteX44" fmla="*/ 972292 w 2495698"/>
              <a:gd name="connsiteY44" fmla="*/ 315656 h 2531525"/>
              <a:gd name="connsiteX45" fmla="*/ 970019 w 2495698"/>
              <a:gd name="connsiteY45" fmla="*/ 317076 h 2531525"/>
              <a:gd name="connsiteX46" fmla="*/ 1248316 w 2495698"/>
              <a:gd name="connsiteY46" fmla="*/ 277231 h 2531525"/>
              <a:gd name="connsiteX47" fmla="*/ 1391137 w 2495698"/>
              <a:gd name="connsiteY47" fmla="*/ 0 h 2531525"/>
              <a:gd name="connsiteX48" fmla="*/ 1759910 w 2495698"/>
              <a:gd name="connsiteY48" fmla="*/ 98812 h 25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95698" h="2531525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133" b="1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</a:rPr>
              <a:t>SI</a:t>
            </a:r>
            <a:endParaRPr lang="ko-KR" altLang="en-US" sz="3601" b="1" dirty="0">
              <a:ln>
                <a:solidFill>
                  <a:schemeClr val="accent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C9B623B4-E59E-FC40-868B-BBAF6346C16F}"/>
              </a:ext>
            </a:extLst>
          </p:cNvPr>
          <p:cNvSpPr/>
          <p:nvPr/>
        </p:nvSpPr>
        <p:spPr>
          <a:xfrm rot="11009407" flipV="1">
            <a:off x="8905662" y="2127538"/>
            <a:ext cx="1234963" cy="1252691"/>
          </a:xfrm>
          <a:custGeom>
            <a:avLst/>
            <a:gdLst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540671 w 2495698"/>
              <a:gd name="connsiteY34" fmla="*/ 1983347 h 2531525"/>
              <a:gd name="connsiteX35" fmla="*/ 232276 w 2495698"/>
              <a:gd name="connsiteY35" fmla="*/ 2043090 h 2531525"/>
              <a:gd name="connsiteX36" fmla="*/ 70927 w 2495698"/>
              <a:gd name="connsiteY36" fmla="*/ 1697078 h 2531525"/>
              <a:gd name="connsiteX37" fmla="*/ 279495 w 2495698"/>
              <a:gd name="connsiteY37" fmla="*/ 1527966 h 2531525"/>
              <a:gd name="connsiteX38" fmla="*/ 245586 w 2495698"/>
              <a:gd name="connsiteY38" fmla="*/ 1274796 h 2531525"/>
              <a:gd name="connsiteX39" fmla="*/ 0 w 2495698"/>
              <a:gd name="connsiteY39" fmla="*/ 1138462 h 2531525"/>
              <a:gd name="connsiteX40" fmla="*/ 98812 w 2495698"/>
              <a:gd name="connsiteY40" fmla="*/ 769689 h 2531525"/>
              <a:gd name="connsiteX41" fmla="*/ 380240 w 2495698"/>
              <a:gd name="connsiteY41" fmla="*/ 774423 h 2531525"/>
              <a:gd name="connsiteX42" fmla="*/ 516679 w 2495698"/>
              <a:gd name="connsiteY42" fmla="*/ 590627 h 2531525"/>
              <a:gd name="connsiteX43" fmla="*/ 422419 w 2495698"/>
              <a:gd name="connsiteY43" fmla="*/ 299900 h 2531525"/>
              <a:gd name="connsiteX44" fmla="*/ 746189 w 2495698"/>
              <a:gd name="connsiteY44" fmla="*/ 97585 h 2531525"/>
              <a:gd name="connsiteX45" fmla="*/ 972292 w 2495698"/>
              <a:gd name="connsiteY45" fmla="*/ 315656 h 2531525"/>
              <a:gd name="connsiteX46" fmla="*/ 970019 w 2495698"/>
              <a:gd name="connsiteY46" fmla="*/ 317076 h 2531525"/>
              <a:gd name="connsiteX47" fmla="*/ 1248316 w 2495698"/>
              <a:gd name="connsiteY47" fmla="*/ 277231 h 2531525"/>
              <a:gd name="connsiteX48" fmla="*/ 1391137 w 2495698"/>
              <a:gd name="connsiteY48" fmla="*/ 0 h 2531525"/>
              <a:gd name="connsiteX49" fmla="*/ 1759910 w 2495698"/>
              <a:gd name="connsiteY49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232276 w 2495698"/>
              <a:gd name="connsiteY34" fmla="*/ 2043090 h 2531525"/>
              <a:gd name="connsiteX35" fmla="*/ 70927 w 2495698"/>
              <a:gd name="connsiteY35" fmla="*/ 1697078 h 2531525"/>
              <a:gd name="connsiteX36" fmla="*/ 279495 w 2495698"/>
              <a:gd name="connsiteY36" fmla="*/ 1527966 h 2531525"/>
              <a:gd name="connsiteX37" fmla="*/ 245586 w 2495698"/>
              <a:gd name="connsiteY37" fmla="*/ 1274796 h 2531525"/>
              <a:gd name="connsiteX38" fmla="*/ 0 w 2495698"/>
              <a:gd name="connsiteY38" fmla="*/ 1138462 h 2531525"/>
              <a:gd name="connsiteX39" fmla="*/ 98812 w 2495698"/>
              <a:gd name="connsiteY39" fmla="*/ 769689 h 2531525"/>
              <a:gd name="connsiteX40" fmla="*/ 380240 w 2495698"/>
              <a:gd name="connsiteY40" fmla="*/ 774423 h 2531525"/>
              <a:gd name="connsiteX41" fmla="*/ 516679 w 2495698"/>
              <a:gd name="connsiteY41" fmla="*/ 590627 h 2531525"/>
              <a:gd name="connsiteX42" fmla="*/ 422419 w 2495698"/>
              <a:gd name="connsiteY42" fmla="*/ 299900 h 2531525"/>
              <a:gd name="connsiteX43" fmla="*/ 746189 w 2495698"/>
              <a:gd name="connsiteY43" fmla="*/ 97585 h 2531525"/>
              <a:gd name="connsiteX44" fmla="*/ 972292 w 2495698"/>
              <a:gd name="connsiteY44" fmla="*/ 315656 h 2531525"/>
              <a:gd name="connsiteX45" fmla="*/ 970019 w 2495698"/>
              <a:gd name="connsiteY45" fmla="*/ 317076 h 2531525"/>
              <a:gd name="connsiteX46" fmla="*/ 1248316 w 2495698"/>
              <a:gd name="connsiteY46" fmla="*/ 277231 h 2531525"/>
              <a:gd name="connsiteX47" fmla="*/ 1391137 w 2495698"/>
              <a:gd name="connsiteY47" fmla="*/ 0 h 2531525"/>
              <a:gd name="connsiteX48" fmla="*/ 1759910 w 2495698"/>
              <a:gd name="connsiteY48" fmla="*/ 98812 h 25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95698" h="2531525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133" b="1" dirty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</a:rPr>
              <a:t>FIKA</a:t>
            </a:r>
            <a:endParaRPr lang="ko-KR" altLang="en-US" sz="2400" b="1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0" name="Oval 21">
            <a:extLst>
              <a:ext uri="{FF2B5EF4-FFF2-40B4-BE49-F238E27FC236}">
                <a16:creationId xmlns:a16="http://schemas.microsoft.com/office/drawing/2014/main" id="{11A4B84B-C0A9-A54B-BD31-BA583CB354BA}"/>
              </a:ext>
            </a:extLst>
          </p:cNvPr>
          <p:cNvSpPr/>
          <p:nvPr/>
        </p:nvSpPr>
        <p:spPr>
          <a:xfrm rot="11923348" flipV="1">
            <a:off x="8091505" y="1710279"/>
            <a:ext cx="1002475" cy="1016863"/>
          </a:xfrm>
          <a:custGeom>
            <a:avLst/>
            <a:gdLst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540671 w 2495698"/>
              <a:gd name="connsiteY34" fmla="*/ 1983347 h 2531525"/>
              <a:gd name="connsiteX35" fmla="*/ 232276 w 2495698"/>
              <a:gd name="connsiteY35" fmla="*/ 2043090 h 2531525"/>
              <a:gd name="connsiteX36" fmla="*/ 70927 w 2495698"/>
              <a:gd name="connsiteY36" fmla="*/ 1697078 h 2531525"/>
              <a:gd name="connsiteX37" fmla="*/ 279495 w 2495698"/>
              <a:gd name="connsiteY37" fmla="*/ 1527966 h 2531525"/>
              <a:gd name="connsiteX38" fmla="*/ 245586 w 2495698"/>
              <a:gd name="connsiteY38" fmla="*/ 1274796 h 2531525"/>
              <a:gd name="connsiteX39" fmla="*/ 0 w 2495698"/>
              <a:gd name="connsiteY39" fmla="*/ 1138462 h 2531525"/>
              <a:gd name="connsiteX40" fmla="*/ 98812 w 2495698"/>
              <a:gd name="connsiteY40" fmla="*/ 769689 h 2531525"/>
              <a:gd name="connsiteX41" fmla="*/ 380240 w 2495698"/>
              <a:gd name="connsiteY41" fmla="*/ 774423 h 2531525"/>
              <a:gd name="connsiteX42" fmla="*/ 516679 w 2495698"/>
              <a:gd name="connsiteY42" fmla="*/ 590627 h 2531525"/>
              <a:gd name="connsiteX43" fmla="*/ 422419 w 2495698"/>
              <a:gd name="connsiteY43" fmla="*/ 299900 h 2531525"/>
              <a:gd name="connsiteX44" fmla="*/ 746189 w 2495698"/>
              <a:gd name="connsiteY44" fmla="*/ 97585 h 2531525"/>
              <a:gd name="connsiteX45" fmla="*/ 972292 w 2495698"/>
              <a:gd name="connsiteY45" fmla="*/ 315656 h 2531525"/>
              <a:gd name="connsiteX46" fmla="*/ 970019 w 2495698"/>
              <a:gd name="connsiteY46" fmla="*/ 317076 h 2531525"/>
              <a:gd name="connsiteX47" fmla="*/ 1248316 w 2495698"/>
              <a:gd name="connsiteY47" fmla="*/ 277231 h 2531525"/>
              <a:gd name="connsiteX48" fmla="*/ 1391137 w 2495698"/>
              <a:gd name="connsiteY48" fmla="*/ 0 h 2531525"/>
              <a:gd name="connsiteX49" fmla="*/ 1759910 w 2495698"/>
              <a:gd name="connsiteY49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232276 w 2495698"/>
              <a:gd name="connsiteY34" fmla="*/ 2043090 h 2531525"/>
              <a:gd name="connsiteX35" fmla="*/ 70927 w 2495698"/>
              <a:gd name="connsiteY35" fmla="*/ 1697078 h 2531525"/>
              <a:gd name="connsiteX36" fmla="*/ 279495 w 2495698"/>
              <a:gd name="connsiteY36" fmla="*/ 1527966 h 2531525"/>
              <a:gd name="connsiteX37" fmla="*/ 245586 w 2495698"/>
              <a:gd name="connsiteY37" fmla="*/ 1274796 h 2531525"/>
              <a:gd name="connsiteX38" fmla="*/ 0 w 2495698"/>
              <a:gd name="connsiteY38" fmla="*/ 1138462 h 2531525"/>
              <a:gd name="connsiteX39" fmla="*/ 98812 w 2495698"/>
              <a:gd name="connsiteY39" fmla="*/ 769689 h 2531525"/>
              <a:gd name="connsiteX40" fmla="*/ 380240 w 2495698"/>
              <a:gd name="connsiteY40" fmla="*/ 774423 h 2531525"/>
              <a:gd name="connsiteX41" fmla="*/ 516679 w 2495698"/>
              <a:gd name="connsiteY41" fmla="*/ 590627 h 2531525"/>
              <a:gd name="connsiteX42" fmla="*/ 422419 w 2495698"/>
              <a:gd name="connsiteY42" fmla="*/ 299900 h 2531525"/>
              <a:gd name="connsiteX43" fmla="*/ 746189 w 2495698"/>
              <a:gd name="connsiteY43" fmla="*/ 97585 h 2531525"/>
              <a:gd name="connsiteX44" fmla="*/ 972292 w 2495698"/>
              <a:gd name="connsiteY44" fmla="*/ 315656 h 2531525"/>
              <a:gd name="connsiteX45" fmla="*/ 970019 w 2495698"/>
              <a:gd name="connsiteY45" fmla="*/ 317076 h 2531525"/>
              <a:gd name="connsiteX46" fmla="*/ 1248316 w 2495698"/>
              <a:gd name="connsiteY46" fmla="*/ 277231 h 2531525"/>
              <a:gd name="connsiteX47" fmla="*/ 1391137 w 2495698"/>
              <a:gd name="connsiteY47" fmla="*/ 0 h 2531525"/>
              <a:gd name="connsiteX48" fmla="*/ 1759910 w 2495698"/>
              <a:gd name="connsiteY48" fmla="*/ 98812 h 25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95698" h="2531525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133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TI</a:t>
            </a:r>
            <a:endParaRPr lang="ko-KR" altLang="en-US" sz="3601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7C90B1E0-203B-FE44-BAEF-D2DB4ED458E5}"/>
              </a:ext>
            </a:extLst>
          </p:cNvPr>
          <p:cNvSpPr/>
          <p:nvPr/>
        </p:nvSpPr>
        <p:spPr>
          <a:xfrm rot="10800000" flipV="1">
            <a:off x="7635240" y="2562767"/>
            <a:ext cx="1000009" cy="1014364"/>
          </a:xfrm>
          <a:custGeom>
            <a:avLst/>
            <a:gdLst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536736 w 2495698"/>
              <a:gd name="connsiteY30" fmla="*/ 2229547 h 2531525"/>
              <a:gd name="connsiteX31" fmla="*/ 1251837 w 2495698"/>
              <a:gd name="connsiteY31" fmla="*/ 2272543 h 2531525"/>
              <a:gd name="connsiteX32" fmla="*/ 1108065 w 2495698"/>
              <a:gd name="connsiteY32" fmla="*/ 2531525 h 2531525"/>
              <a:gd name="connsiteX33" fmla="*/ 739291 w 2495698"/>
              <a:gd name="connsiteY33" fmla="*/ 2432713 h 2531525"/>
              <a:gd name="connsiteX34" fmla="*/ 744274 w 2495698"/>
              <a:gd name="connsiteY34" fmla="*/ 2136543 h 2531525"/>
              <a:gd name="connsiteX35" fmla="*/ 535891 w 2495698"/>
              <a:gd name="connsiteY35" fmla="*/ 1973098 h 2531525"/>
              <a:gd name="connsiteX36" fmla="*/ 540671 w 2495698"/>
              <a:gd name="connsiteY36" fmla="*/ 1983347 h 2531525"/>
              <a:gd name="connsiteX37" fmla="*/ 232276 w 2495698"/>
              <a:gd name="connsiteY37" fmla="*/ 2043090 h 2531525"/>
              <a:gd name="connsiteX38" fmla="*/ 70927 w 2495698"/>
              <a:gd name="connsiteY38" fmla="*/ 1697078 h 2531525"/>
              <a:gd name="connsiteX39" fmla="*/ 279495 w 2495698"/>
              <a:gd name="connsiteY39" fmla="*/ 1527966 h 2531525"/>
              <a:gd name="connsiteX40" fmla="*/ 245586 w 2495698"/>
              <a:gd name="connsiteY40" fmla="*/ 1274796 h 2531525"/>
              <a:gd name="connsiteX41" fmla="*/ 0 w 2495698"/>
              <a:gd name="connsiteY41" fmla="*/ 1138462 h 2531525"/>
              <a:gd name="connsiteX42" fmla="*/ 98812 w 2495698"/>
              <a:gd name="connsiteY42" fmla="*/ 769689 h 2531525"/>
              <a:gd name="connsiteX43" fmla="*/ 380240 w 2495698"/>
              <a:gd name="connsiteY43" fmla="*/ 774423 h 2531525"/>
              <a:gd name="connsiteX44" fmla="*/ 516679 w 2495698"/>
              <a:gd name="connsiteY44" fmla="*/ 590627 h 2531525"/>
              <a:gd name="connsiteX45" fmla="*/ 422419 w 2495698"/>
              <a:gd name="connsiteY45" fmla="*/ 299900 h 2531525"/>
              <a:gd name="connsiteX46" fmla="*/ 746189 w 2495698"/>
              <a:gd name="connsiteY46" fmla="*/ 97585 h 2531525"/>
              <a:gd name="connsiteX47" fmla="*/ 972292 w 2495698"/>
              <a:gd name="connsiteY47" fmla="*/ 315656 h 2531525"/>
              <a:gd name="connsiteX48" fmla="*/ 970019 w 2495698"/>
              <a:gd name="connsiteY48" fmla="*/ 317076 h 2531525"/>
              <a:gd name="connsiteX49" fmla="*/ 1248316 w 2495698"/>
              <a:gd name="connsiteY49" fmla="*/ 277231 h 2531525"/>
              <a:gd name="connsiteX50" fmla="*/ 1238669 w 2495698"/>
              <a:gd name="connsiteY50" fmla="*/ 274647 h 2531525"/>
              <a:gd name="connsiteX51" fmla="*/ 1391137 w 2495698"/>
              <a:gd name="connsiteY51" fmla="*/ 0 h 2531525"/>
              <a:gd name="connsiteX52" fmla="*/ 1759910 w 2495698"/>
              <a:gd name="connsiteY52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238669 w 2495698"/>
              <a:gd name="connsiteY49" fmla="*/ 274647 h 2531525"/>
              <a:gd name="connsiteX50" fmla="*/ 1391137 w 2495698"/>
              <a:gd name="connsiteY50" fmla="*/ 0 h 2531525"/>
              <a:gd name="connsiteX51" fmla="*/ 1759910 w 2495698"/>
              <a:gd name="connsiteY51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744979 w 2495698"/>
              <a:gd name="connsiteY17" fmla="*/ 410312 h 2531525"/>
              <a:gd name="connsiteX18" fmla="*/ 1954704 w 2495698"/>
              <a:gd name="connsiteY18" fmla="*/ 573108 h 2531525"/>
              <a:gd name="connsiteX19" fmla="*/ 2234317 w 2495698"/>
              <a:gd name="connsiteY19" fmla="*/ 503581 h 2531525"/>
              <a:gd name="connsiteX20" fmla="*/ 2413554 w 2495698"/>
              <a:gd name="connsiteY20" fmla="*/ 840674 h 2531525"/>
              <a:gd name="connsiteX21" fmla="*/ 2214321 w 2495698"/>
              <a:gd name="connsiteY21" fmla="*/ 1020292 h 2531525"/>
              <a:gd name="connsiteX22" fmla="*/ 2246841 w 2495698"/>
              <a:gd name="connsiteY22" fmla="*/ 1303347 h 2531525"/>
              <a:gd name="connsiteX23" fmla="*/ 2495698 w 2495698"/>
              <a:gd name="connsiteY23" fmla="*/ 1441496 h 2531525"/>
              <a:gd name="connsiteX24" fmla="*/ 2396885 w 2495698"/>
              <a:gd name="connsiteY24" fmla="*/ 1810269 h 2531525"/>
              <a:gd name="connsiteX25" fmla="*/ 2094912 w 2495698"/>
              <a:gd name="connsiteY25" fmla="*/ 1805190 h 2531525"/>
              <a:gd name="connsiteX26" fmla="*/ 1958644 w 2495698"/>
              <a:gd name="connsiteY26" fmla="*/ 1977881 h 2531525"/>
              <a:gd name="connsiteX27" fmla="*/ 2057814 w 2495698"/>
              <a:gd name="connsiteY27" fmla="*/ 2236715 h 2531525"/>
              <a:gd name="connsiteX28" fmla="*/ 1745078 w 2495698"/>
              <a:gd name="connsiteY28" fmla="*/ 2455696 h 2531525"/>
              <a:gd name="connsiteX29" fmla="*/ 1507869 w 2495698"/>
              <a:gd name="connsiteY29" fmla="*/ 2249759 h 2531525"/>
              <a:gd name="connsiteX30" fmla="*/ 1251837 w 2495698"/>
              <a:gd name="connsiteY30" fmla="*/ 2272543 h 2531525"/>
              <a:gd name="connsiteX31" fmla="*/ 1108065 w 2495698"/>
              <a:gd name="connsiteY31" fmla="*/ 2531525 h 2531525"/>
              <a:gd name="connsiteX32" fmla="*/ 739291 w 2495698"/>
              <a:gd name="connsiteY32" fmla="*/ 2432713 h 2531525"/>
              <a:gd name="connsiteX33" fmla="*/ 744274 w 2495698"/>
              <a:gd name="connsiteY33" fmla="*/ 2136543 h 2531525"/>
              <a:gd name="connsiteX34" fmla="*/ 535891 w 2495698"/>
              <a:gd name="connsiteY34" fmla="*/ 1973098 h 2531525"/>
              <a:gd name="connsiteX35" fmla="*/ 540671 w 2495698"/>
              <a:gd name="connsiteY35" fmla="*/ 1983347 h 2531525"/>
              <a:gd name="connsiteX36" fmla="*/ 232276 w 2495698"/>
              <a:gd name="connsiteY36" fmla="*/ 2043090 h 2531525"/>
              <a:gd name="connsiteX37" fmla="*/ 70927 w 2495698"/>
              <a:gd name="connsiteY37" fmla="*/ 1697078 h 2531525"/>
              <a:gd name="connsiteX38" fmla="*/ 279495 w 2495698"/>
              <a:gd name="connsiteY38" fmla="*/ 1527966 h 2531525"/>
              <a:gd name="connsiteX39" fmla="*/ 245586 w 2495698"/>
              <a:gd name="connsiteY39" fmla="*/ 1274796 h 2531525"/>
              <a:gd name="connsiteX40" fmla="*/ 0 w 2495698"/>
              <a:gd name="connsiteY40" fmla="*/ 1138462 h 2531525"/>
              <a:gd name="connsiteX41" fmla="*/ 98812 w 2495698"/>
              <a:gd name="connsiteY41" fmla="*/ 769689 h 2531525"/>
              <a:gd name="connsiteX42" fmla="*/ 380240 w 2495698"/>
              <a:gd name="connsiteY42" fmla="*/ 774423 h 2531525"/>
              <a:gd name="connsiteX43" fmla="*/ 516679 w 2495698"/>
              <a:gd name="connsiteY43" fmla="*/ 590627 h 2531525"/>
              <a:gd name="connsiteX44" fmla="*/ 422419 w 2495698"/>
              <a:gd name="connsiteY44" fmla="*/ 299900 h 2531525"/>
              <a:gd name="connsiteX45" fmla="*/ 746189 w 2495698"/>
              <a:gd name="connsiteY45" fmla="*/ 97585 h 2531525"/>
              <a:gd name="connsiteX46" fmla="*/ 972292 w 2495698"/>
              <a:gd name="connsiteY46" fmla="*/ 315656 h 2531525"/>
              <a:gd name="connsiteX47" fmla="*/ 970019 w 2495698"/>
              <a:gd name="connsiteY47" fmla="*/ 317076 h 2531525"/>
              <a:gd name="connsiteX48" fmla="*/ 1248316 w 2495698"/>
              <a:gd name="connsiteY48" fmla="*/ 277231 h 2531525"/>
              <a:gd name="connsiteX49" fmla="*/ 1391137 w 2495698"/>
              <a:gd name="connsiteY49" fmla="*/ 0 h 2531525"/>
              <a:gd name="connsiteX50" fmla="*/ 1759910 w 2495698"/>
              <a:gd name="connsiteY50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540671 w 2495698"/>
              <a:gd name="connsiteY34" fmla="*/ 1983347 h 2531525"/>
              <a:gd name="connsiteX35" fmla="*/ 232276 w 2495698"/>
              <a:gd name="connsiteY35" fmla="*/ 2043090 h 2531525"/>
              <a:gd name="connsiteX36" fmla="*/ 70927 w 2495698"/>
              <a:gd name="connsiteY36" fmla="*/ 1697078 h 2531525"/>
              <a:gd name="connsiteX37" fmla="*/ 279495 w 2495698"/>
              <a:gd name="connsiteY37" fmla="*/ 1527966 h 2531525"/>
              <a:gd name="connsiteX38" fmla="*/ 245586 w 2495698"/>
              <a:gd name="connsiteY38" fmla="*/ 1274796 h 2531525"/>
              <a:gd name="connsiteX39" fmla="*/ 0 w 2495698"/>
              <a:gd name="connsiteY39" fmla="*/ 1138462 h 2531525"/>
              <a:gd name="connsiteX40" fmla="*/ 98812 w 2495698"/>
              <a:gd name="connsiteY40" fmla="*/ 769689 h 2531525"/>
              <a:gd name="connsiteX41" fmla="*/ 380240 w 2495698"/>
              <a:gd name="connsiteY41" fmla="*/ 774423 h 2531525"/>
              <a:gd name="connsiteX42" fmla="*/ 516679 w 2495698"/>
              <a:gd name="connsiteY42" fmla="*/ 590627 h 2531525"/>
              <a:gd name="connsiteX43" fmla="*/ 422419 w 2495698"/>
              <a:gd name="connsiteY43" fmla="*/ 299900 h 2531525"/>
              <a:gd name="connsiteX44" fmla="*/ 746189 w 2495698"/>
              <a:gd name="connsiteY44" fmla="*/ 97585 h 2531525"/>
              <a:gd name="connsiteX45" fmla="*/ 972292 w 2495698"/>
              <a:gd name="connsiteY45" fmla="*/ 315656 h 2531525"/>
              <a:gd name="connsiteX46" fmla="*/ 970019 w 2495698"/>
              <a:gd name="connsiteY46" fmla="*/ 317076 h 2531525"/>
              <a:gd name="connsiteX47" fmla="*/ 1248316 w 2495698"/>
              <a:gd name="connsiteY47" fmla="*/ 277231 h 2531525"/>
              <a:gd name="connsiteX48" fmla="*/ 1391137 w 2495698"/>
              <a:gd name="connsiteY48" fmla="*/ 0 h 2531525"/>
              <a:gd name="connsiteX49" fmla="*/ 1759910 w 2495698"/>
              <a:gd name="connsiteY49" fmla="*/ 98812 h 2531525"/>
              <a:gd name="connsiteX0" fmla="*/ 1365628 w 2495698"/>
              <a:gd name="connsiteY0" fmla="*/ 832740 h 2531525"/>
              <a:gd name="connsiteX1" fmla="*/ 804861 w 2495698"/>
              <a:gd name="connsiteY1" fmla="*/ 1156499 h 2531525"/>
              <a:gd name="connsiteX2" fmla="*/ 1128620 w 2495698"/>
              <a:gd name="connsiteY2" fmla="*/ 1717266 h 2531525"/>
              <a:gd name="connsiteX3" fmla="*/ 1689387 w 2495698"/>
              <a:gd name="connsiteY3" fmla="*/ 1393507 h 2531525"/>
              <a:gd name="connsiteX4" fmla="*/ 1365628 w 2495698"/>
              <a:gd name="connsiteY4" fmla="*/ 832740 h 2531525"/>
              <a:gd name="connsiteX5" fmla="*/ 1447099 w 2495698"/>
              <a:gd name="connsiteY5" fmla="*/ 528685 h 2531525"/>
              <a:gd name="connsiteX6" fmla="*/ 1993442 w 2495698"/>
              <a:gd name="connsiteY6" fmla="*/ 1474978 h 2531525"/>
              <a:gd name="connsiteX7" fmla="*/ 1047149 w 2495698"/>
              <a:gd name="connsiteY7" fmla="*/ 2021321 h 2531525"/>
              <a:gd name="connsiteX8" fmla="*/ 500806 w 2495698"/>
              <a:gd name="connsiteY8" fmla="*/ 1075027 h 2531525"/>
              <a:gd name="connsiteX9" fmla="*/ 1447099 w 2495698"/>
              <a:gd name="connsiteY9" fmla="*/ 528685 h 2531525"/>
              <a:gd name="connsiteX10" fmla="*/ 1476725 w 2495698"/>
              <a:gd name="connsiteY10" fmla="*/ 418119 h 2531525"/>
              <a:gd name="connsiteX11" fmla="*/ 390240 w 2495698"/>
              <a:gd name="connsiteY11" fmla="*/ 1045401 h 2531525"/>
              <a:gd name="connsiteX12" fmla="*/ 1017523 w 2495698"/>
              <a:gd name="connsiteY12" fmla="*/ 2131887 h 2531525"/>
              <a:gd name="connsiteX13" fmla="*/ 2104008 w 2495698"/>
              <a:gd name="connsiteY13" fmla="*/ 1504604 h 2531525"/>
              <a:gd name="connsiteX14" fmla="*/ 1476725 w 2495698"/>
              <a:gd name="connsiteY14" fmla="*/ 418119 h 2531525"/>
              <a:gd name="connsiteX15" fmla="*/ 1759910 w 2495698"/>
              <a:gd name="connsiteY15" fmla="*/ 98812 h 2531525"/>
              <a:gd name="connsiteX16" fmla="*/ 1754625 w 2495698"/>
              <a:gd name="connsiteY16" fmla="*/ 412897 h 2531525"/>
              <a:gd name="connsiteX17" fmla="*/ 1954704 w 2495698"/>
              <a:gd name="connsiteY17" fmla="*/ 573108 h 2531525"/>
              <a:gd name="connsiteX18" fmla="*/ 2234317 w 2495698"/>
              <a:gd name="connsiteY18" fmla="*/ 503581 h 2531525"/>
              <a:gd name="connsiteX19" fmla="*/ 2413554 w 2495698"/>
              <a:gd name="connsiteY19" fmla="*/ 840674 h 2531525"/>
              <a:gd name="connsiteX20" fmla="*/ 2214321 w 2495698"/>
              <a:gd name="connsiteY20" fmla="*/ 1020292 h 2531525"/>
              <a:gd name="connsiteX21" fmla="*/ 2246841 w 2495698"/>
              <a:gd name="connsiteY21" fmla="*/ 1303347 h 2531525"/>
              <a:gd name="connsiteX22" fmla="*/ 2495698 w 2495698"/>
              <a:gd name="connsiteY22" fmla="*/ 1441496 h 2531525"/>
              <a:gd name="connsiteX23" fmla="*/ 2396885 w 2495698"/>
              <a:gd name="connsiteY23" fmla="*/ 1810269 h 2531525"/>
              <a:gd name="connsiteX24" fmla="*/ 2094912 w 2495698"/>
              <a:gd name="connsiteY24" fmla="*/ 1805190 h 2531525"/>
              <a:gd name="connsiteX25" fmla="*/ 1958644 w 2495698"/>
              <a:gd name="connsiteY25" fmla="*/ 1977881 h 2531525"/>
              <a:gd name="connsiteX26" fmla="*/ 2057814 w 2495698"/>
              <a:gd name="connsiteY26" fmla="*/ 2236715 h 2531525"/>
              <a:gd name="connsiteX27" fmla="*/ 1745078 w 2495698"/>
              <a:gd name="connsiteY27" fmla="*/ 2455696 h 2531525"/>
              <a:gd name="connsiteX28" fmla="*/ 1507869 w 2495698"/>
              <a:gd name="connsiteY28" fmla="*/ 2249759 h 2531525"/>
              <a:gd name="connsiteX29" fmla="*/ 1251837 w 2495698"/>
              <a:gd name="connsiteY29" fmla="*/ 2272543 h 2531525"/>
              <a:gd name="connsiteX30" fmla="*/ 1108065 w 2495698"/>
              <a:gd name="connsiteY30" fmla="*/ 2531525 h 2531525"/>
              <a:gd name="connsiteX31" fmla="*/ 739291 w 2495698"/>
              <a:gd name="connsiteY31" fmla="*/ 2432713 h 2531525"/>
              <a:gd name="connsiteX32" fmla="*/ 744274 w 2495698"/>
              <a:gd name="connsiteY32" fmla="*/ 2136543 h 2531525"/>
              <a:gd name="connsiteX33" fmla="*/ 535891 w 2495698"/>
              <a:gd name="connsiteY33" fmla="*/ 1973098 h 2531525"/>
              <a:gd name="connsiteX34" fmla="*/ 232276 w 2495698"/>
              <a:gd name="connsiteY34" fmla="*/ 2043090 h 2531525"/>
              <a:gd name="connsiteX35" fmla="*/ 70927 w 2495698"/>
              <a:gd name="connsiteY35" fmla="*/ 1697078 h 2531525"/>
              <a:gd name="connsiteX36" fmla="*/ 279495 w 2495698"/>
              <a:gd name="connsiteY36" fmla="*/ 1527966 h 2531525"/>
              <a:gd name="connsiteX37" fmla="*/ 245586 w 2495698"/>
              <a:gd name="connsiteY37" fmla="*/ 1274796 h 2531525"/>
              <a:gd name="connsiteX38" fmla="*/ 0 w 2495698"/>
              <a:gd name="connsiteY38" fmla="*/ 1138462 h 2531525"/>
              <a:gd name="connsiteX39" fmla="*/ 98812 w 2495698"/>
              <a:gd name="connsiteY39" fmla="*/ 769689 h 2531525"/>
              <a:gd name="connsiteX40" fmla="*/ 380240 w 2495698"/>
              <a:gd name="connsiteY40" fmla="*/ 774423 h 2531525"/>
              <a:gd name="connsiteX41" fmla="*/ 516679 w 2495698"/>
              <a:gd name="connsiteY41" fmla="*/ 590627 h 2531525"/>
              <a:gd name="connsiteX42" fmla="*/ 422419 w 2495698"/>
              <a:gd name="connsiteY42" fmla="*/ 299900 h 2531525"/>
              <a:gd name="connsiteX43" fmla="*/ 746189 w 2495698"/>
              <a:gd name="connsiteY43" fmla="*/ 97585 h 2531525"/>
              <a:gd name="connsiteX44" fmla="*/ 972292 w 2495698"/>
              <a:gd name="connsiteY44" fmla="*/ 315656 h 2531525"/>
              <a:gd name="connsiteX45" fmla="*/ 970019 w 2495698"/>
              <a:gd name="connsiteY45" fmla="*/ 317076 h 2531525"/>
              <a:gd name="connsiteX46" fmla="*/ 1248316 w 2495698"/>
              <a:gd name="connsiteY46" fmla="*/ 277231 h 2531525"/>
              <a:gd name="connsiteX47" fmla="*/ 1391137 w 2495698"/>
              <a:gd name="connsiteY47" fmla="*/ 0 h 2531525"/>
              <a:gd name="connsiteX48" fmla="*/ 1759910 w 2495698"/>
              <a:gd name="connsiteY48" fmla="*/ 98812 h 25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95698" h="2531525">
                <a:moveTo>
                  <a:pt x="1365628" y="832740"/>
                </a:moveTo>
                <a:cubicBezTo>
                  <a:pt x="1121373" y="767293"/>
                  <a:pt x="870309" y="912244"/>
                  <a:pt x="804861" y="1156499"/>
                </a:cubicBezTo>
                <a:cubicBezTo>
                  <a:pt x="739413" y="1400754"/>
                  <a:pt x="884365" y="1651818"/>
                  <a:pt x="1128620" y="1717266"/>
                </a:cubicBezTo>
                <a:cubicBezTo>
                  <a:pt x="1372875" y="1782713"/>
                  <a:pt x="1623939" y="1637762"/>
                  <a:pt x="1689387" y="1393507"/>
                </a:cubicBezTo>
                <a:cubicBezTo>
                  <a:pt x="1754835" y="1149252"/>
                  <a:pt x="1609883" y="898188"/>
                  <a:pt x="1365628" y="832740"/>
                </a:cubicBezTo>
                <a:close/>
                <a:moveTo>
                  <a:pt x="1447099" y="528685"/>
                </a:moveTo>
                <a:cubicBezTo>
                  <a:pt x="1859279" y="639128"/>
                  <a:pt x="2103885" y="1062799"/>
                  <a:pt x="1993442" y="1474978"/>
                </a:cubicBezTo>
                <a:cubicBezTo>
                  <a:pt x="1882999" y="1887158"/>
                  <a:pt x="1459328" y="2131764"/>
                  <a:pt x="1047149" y="2021321"/>
                </a:cubicBezTo>
                <a:cubicBezTo>
                  <a:pt x="634969" y="1910878"/>
                  <a:pt x="390363" y="1487207"/>
                  <a:pt x="500806" y="1075027"/>
                </a:cubicBezTo>
                <a:cubicBezTo>
                  <a:pt x="611249" y="662848"/>
                  <a:pt x="1034920" y="418242"/>
                  <a:pt x="1447099" y="528685"/>
                </a:cubicBezTo>
                <a:close/>
                <a:moveTo>
                  <a:pt x="1476725" y="418119"/>
                </a:moveTo>
                <a:cubicBezTo>
                  <a:pt x="1003481" y="291314"/>
                  <a:pt x="517045" y="572157"/>
                  <a:pt x="390240" y="1045401"/>
                </a:cubicBezTo>
                <a:cubicBezTo>
                  <a:pt x="263435" y="1518646"/>
                  <a:pt x="544279" y="2005081"/>
                  <a:pt x="1017523" y="2131887"/>
                </a:cubicBezTo>
                <a:cubicBezTo>
                  <a:pt x="1490767" y="2258692"/>
                  <a:pt x="1977202" y="1977848"/>
                  <a:pt x="2104008" y="1504604"/>
                </a:cubicBezTo>
                <a:cubicBezTo>
                  <a:pt x="2230813" y="1031360"/>
                  <a:pt x="1949969" y="544925"/>
                  <a:pt x="1476725" y="418119"/>
                </a:cubicBezTo>
                <a:close/>
                <a:moveTo>
                  <a:pt x="1759910" y="98812"/>
                </a:moveTo>
                <a:cubicBezTo>
                  <a:pt x="1758148" y="203507"/>
                  <a:pt x="1756387" y="308202"/>
                  <a:pt x="1754625" y="412897"/>
                </a:cubicBezTo>
                <a:lnTo>
                  <a:pt x="1954704" y="573108"/>
                </a:lnTo>
                <a:lnTo>
                  <a:pt x="2234317" y="503581"/>
                </a:lnTo>
                <a:lnTo>
                  <a:pt x="2413554" y="840674"/>
                </a:lnTo>
                <a:lnTo>
                  <a:pt x="2214321" y="1020292"/>
                </a:lnTo>
                <a:cubicBezTo>
                  <a:pt x="2239296" y="1111262"/>
                  <a:pt x="2251067" y="1206519"/>
                  <a:pt x="2246841" y="1303347"/>
                </a:cubicBezTo>
                <a:lnTo>
                  <a:pt x="2495698" y="1441496"/>
                </a:lnTo>
                <a:lnTo>
                  <a:pt x="2396885" y="1810269"/>
                </a:lnTo>
                <a:lnTo>
                  <a:pt x="2094912" y="1805190"/>
                </a:lnTo>
                <a:cubicBezTo>
                  <a:pt x="2056732" y="1868983"/>
                  <a:pt x="2010475" y="1926517"/>
                  <a:pt x="1958644" y="1977881"/>
                </a:cubicBezTo>
                <a:lnTo>
                  <a:pt x="2057814" y="2236715"/>
                </a:lnTo>
                <a:lnTo>
                  <a:pt x="1745078" y="2455696"/>
                </a:lnTo>
                <a:lnTo>
                  <a:pt x="1507869" y="2249759"/>
                </a:lnTo>
                <a:lnTo>
                  <a:pt x="1251837" y="2272543"/>
                </a:lnTo>
                <a:lnTo>
                  <a:pt x="1108065" y="2531525"/>
                </a:lnTo>
                <a:lnTo>
                  <a:pt x="739291" y="2432713"/>
                </a:lnTo>
                <a:lnTo>
                  <a:pt x="744274" y="2136543"/>
                </a:lnTo>
                <a:cubicBezTo>
                  <a:pt x="666128" y="2092006"/>
                  <a:pt x="595548" y="2037539"/>
                  <a:pt x="535891" y="1973098"/>
                </a:cubicBezTo>
                <a:lnTo>
                  <a:pt x="232276" y="2043090"/>
                </a:lnTo>
                <a:lnTo>
                  <a:pt x="70927" y="1697078"/>
                </a:lnTo>
                <a:lnTo>
                  <a:pt x="279495" y="1527966"/>
                </a:lnTo>
                <a:cubicBezTo>
                  <a:pt x="257233" y="1446371"/>
                  <a:pt x="245603" y="1361336"/>
                  <a:pt x="245586" y="1274796"/>
                </a:cubicBezTo>
                <a:lnTo>
                  <a:pt x="0" y="1138462"/>
                </a:lnTo>
                <a:lnTo>
                  <a:pt x="98812" y="769689"/>
                </a:lnTo>
                <a:lnTo>
                  <a:pt x="380240" y="774423"/>
                </a:lnTo>
                <a:cubicBezTo>
                  <a:pt x="418421" y="707046"/>
                  <a:pt x="464524" y="645614"/>
                  <a:pt x="516679" y="590627"/>
                </a:cubicBezTo>
                <a:lnTo>
                  <a:pt x="422419" y="299900"/>
                </a:lnTo>
                <a:lnTo>
                  <a:pt x="746189" y="97585"/>
                </a:lnTo>
                <a:lnTo>
                  <a:pt x="972292" y="315656"/>
                </a:lnTo>
                <a:lnTo>
                  <a:pt x="970019" y="317076"/>
                </a:lnTo>
                <a:cubicBezTo>
                  <a:pt x="1058903" y="289108"/>
                  <a:pt x="1152743" y="276181"/>
                  <a:pt x="1248316" y="277231"/>
                </a:cubicBezTo>
                <a:lnTo>
                  <a:pt x="1391137" y="0"/>
                </a:lnTo>
                <a:lnTo>
                  <a:pt x="1759910" y="98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133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GRA</a:t>
            </a:r>
            <a:endParaRPr lang="ko-KR" altLang="en-US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614707" y="2148395"/>
            <a:ext cx="8853246" cy="2440715"/>
          </a:xfrm>
          <a:prstGeom prst="rect">
            <a:avLst/>
          </a:prstGeom>
          <a:effectLst/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  <a:t>PROGRAM</a:t>
            </a:r>
            <a:b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</a:br>
            <a: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  <a:t>PENGENDALIAN </a:t>
            </a:r>
            <a:b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</a:br>
            <a: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  <a:t>GRATIFIKASI</a:t>
            </a:r>
            <a:b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</a:br>
            <a:r>
              <a:rPr lang="id-ID" sz="4400" dirty="0">
                <a:ln w="0"/>
                <a:latin typeface="Aero" pitchFamily="2" charset="0"/>
                <a:ea typeface="Rockwell" charset="0"/>
                <a:cs typeface="Rockwell" charset="0"/>
              </a:rPr>
              <a:t>(PPG)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05E11-2F0A-424B-B876-E5D5FEBA1874}"/>
              </a:ext>
            </a:extLst>
          </p:cNvPr>
          <p:cNvSpPr txBox="1"/>
          <p:nvPr/>
        </p:nvSpPr>
        <p:spPr>
          <a:xfrm>
            <a:off x="8306899" y="33178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12" name="Oval Callout 111">
            <a:extLst>
              <a:ext uri="{FF2B5EF4-FFF2-40B4-BE49-F238E27FC236}">
                <a16:creationId xmlns:a16="http://schemas.microsoft.com/office/drawing/2014/main" id="{2745ACBD-A44C-CB4D-AC1E-4942544DF254}"/>
              </a:ext>
            </a:extLst>
          </p:cNvPr>
          <p:cNvSpPr/>
          <p:nvPr/>
        </p:nvSpPr>
        <p:spPr>
          <a:xfrm>
            <a:off x="7516285" y="3932971"/>
            <a:ext cx="479915" cy="321543"/>
          </a:xfrm>
          <a:prstGeom prst="wedgeEllipseCallout">
            <a:avLst>
              <a:gd name="adj1" fmla="val -40995"/>
              <a:gd name="adj2" fmla="val 655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Callout 112">
            <a:extLst>
              <a:ext uri="{FF2B5EF4-FFF2-40B4-BE49-F238E27FC236}">
                <a16:creationId xmlns:a16="http://schemas.microsoft.com/office/drawing/2014/main" id="{6427C8CD-C96D-234B-92A9-33DF030D55EC}"/>
              </a:ext>
            </a:extLst>
          </p:cNvPr>
          <p:cNvSpPr/>
          <p:nvPr/>
        </p:nvSpPr>
        <p:spPr>
          <a:xfrm>
            <a:off x="10850016" y="3724258"/>
            <a:ext cx="611007" cy="409375"/>
          </a:xfrm>
          <a:prstGeom prst="wedgeEllipseCallout">
            <a:avLst>
              <a:gd name="adj1" fmla="val 29573"/>
              <a:gd name="adj2" fmla="val 685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Cloud Callout 113">
            <a:extLst>
              <a:ext uri="{FF2B5EF4-FFF2-40B4-BE49-F238E27FC236}">
                <a16:creationId xmlns:a16="http://schemas.microsoft.com/office/drawing/2014/main" id="{B497DE97-67BA-1949-AC06-52839C884304}"/>
              </a:ext>
            </a:extLst>
          </p:cNvPr>
          <p:cNvSpPr/>
          <p:nvPr/>
        </p:nvSpPr>
        <p:spPr>
          <a:xfrm>
            <a:off x="9947507" y="3519244"/>
            <a:ext cx="798048" cy="534692"/>
          </a:xfrm>
          <a:prstGeom prst="cloud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8C8F2-31FA-3246-96C1-31F67E3A1E97}"/>
              </a:ext>
            </a:extLst>
          </p:cNvPr>
          <p:cNvSpPr txBox="1"/>
          <p:nvPr/>
        </p:nvSpPr>
        <p:spPr>
          <a:xfrm>
            <a:off x="9221822" y="71206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16AA05-9A84-5249-8740-E44AAA34B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57" y="238718"/>
            <a:ext cx="1637135" cy="1655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2AD8DF-CCAC-4E41-8CBA-4D378CC22E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294" y="210178"/>
            <a:ext cx="998870" cy="998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A7B7C0-1B78-F946-9FD1-729E73863F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999" y="482089"/>
            <a:ext cx="995354" cy="5811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3D8030-5B9A-E741-BE91-E17C3EC984BF}"/>
              </a:ext>
            </a:extLst>
          </p:cNvPr>
          <p:cNvSpPr txBox="1"/>
          <p:nvPr/>
        </p:nvSpPr>
        <p:spPr>
          <a:xfrm>
            <a:off x="593027" y="6375820"/>
            <a:ext cx="822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UNIT PENGENDALIAN GRATIFIKASI KEMENTERIAN KELAUTAN DAN PERIKANAN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1C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1CC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1CC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1CC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1CC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1CC"/>
                                      </p:to>
                                    </p:animClr>
                                    <p:set>
                                      <p:cBhvr>
                                        <p:cTn id="26" dur="1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78E8DD-0F32-1E49-A42A-7C4790AF8832}"/>
              </a:ext>
            </a:extLst>
          </p:cNvPr>
          <p:cNvSpPr/>
          <p:nvPr/>
        </p:nvSpPr>
        <p:spPr>
          <a:xfrm>
            <a:off x="1899979" y="274711"/>
            <a:ext cx="839204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733" dirty="0">
                <a:latin typeface="Aero" pitchFamily="2" charset="0"/>
                <a:cs typeface="Calibri" charset="0"/>
              </a:rPr>
              <a:t>Program </a:t>
            </a:r>
            <a:r>
              <a:rPr lang="en-ID" sz="3733" dirty="0" err="1">
                <a:latin typeface="Aero" pitchFamily="2" charset="0"/>
                <a:cs typeface="Calibri" charset="0"/>
              </a:rPr>
              <a:t>Pengendalian</a:t>
            </a:r>
            <a:r>
              <a:rPr lang="en-ID" sz="3733" dirty="0">
                <a:latin typeface="Aero" pitchFamily="2" charset="0"/>
                <a:cs typeface="Calibri" charset="0"/>
              </a:rPr>
              <a:t> </a:t>
            </a:r>
            <a:r>
              <a:rPr lang="en-ID" sz="3733" dirty="0" err="1">
                <a:latin typeface="Aero" pitchFamily="2" charset="0"/>
                <a:cs typeface="Calibri" charset="0"/>
              </a:rPr>
              <a:t>Gratifikasi</a:t>
            </a:r>
            <a:r>
              <a:rPr lang="en-ID" sz="3733" dirty="0">
                <a:latin typeface="Aero" pitchFamily="2" charset="0"/>
                <a:cs typeface="Calibri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602DB-7789-5F4C-AE57-1AC24CC7BA17}"/>
              </a:ext>
            </a:extLst>
          </p:cNvPr>
          <p:cNvSpPr/>
          <p:nvPr/>
        </p:nvSpPr>
        <p:spPr>
          <a:xfrm>
            <a:off x="2324523" y="1542605"/>
            <a:ext cx="85992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>
                <a:latin typeface="BookmanOldStyle"/>
              </a:rPr>
              <a:t>Penyusunan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regulasi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terkait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gratifikasi</a:t>
            </a:r>
            <a:r>
              <a:rPr lang="en-ID" sz="2400" dirty="0">
                <a:latin typeface="BookmanOldStyle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>
                <a:latin typeface="BookmanOldStyle"/>
              </a:rPr>
              <a:t>Pembentukan</a:t>
            </a:r>
            <a:r>
              <a:rPr lang="en-ID" sz="2400" dirty="0">
                <a:latin typeface="BookmanOldStyle"/>
              </a:rPr>
              <a:t> UPG.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>
                <a:latin typeface="BookmanOldStyle"/>
              </a:rPr>
              <a:t>Pelaporan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gratifikasi</a:t>
            </a:r>
            <a:r>
              <a:rPr lang="en-ID" sz="2400" dirty="0">
                <a:latin typeface="BookmanOldStyle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/>
              <a:t>Pengalokasian</a:t>
            </a:r>
            <a:r>
              <a:rPr lang="en-ID" sz="2400" dirty="0"/>
              <a:t> </a:t>
            </a:r>
            <a:r>
              <a:rPr lang="en-ID" sz="2400" dirty="0" err="1"/>
              <a:t>anggaran</a:t>
            </a:r>
            <a:r>
              <a:rPr lang="en-ID" sz="24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/>
              <a:t>Penyiapan</a:t>
            </a:r>
            <a:r>
              <a:rPr lang="en-ID" sz="2400" dirty="0"/>
              <a:t> SDM.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/>
              <a:t>Penerapan</a:t>
            </a:r>
            <a:r>
              <a:rPr lang="en-ID" sz="2400" dirty="0"/>
              <a:t> </a:t>
            </a:r>
            <a:r>
              <a:rPr lang="en-ID" sz="2400" i="1" dirty="0"/>
              <a:t>reward </a:t>
            </a:r>
            <a:r>
              <a:rPr lang="en-ID" sz="2400" dirty="0"/>
              <a:t>&amp; </a:t>
            </a:r>
            <a:r>
              <a:rPr lang="en-ID" sz="2400" i="1" dirty="0"/>
              <a:t>punishment.</a:t>
            </a:r>
            <a:endParaRPr lang="en-ID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/>
              <a:t>Bimbingan</a:t>
            </a:r>
            <a:r>
              <a:rPr lang="en-ID" sz="2400" dirty="0"/>
              <a:t> </a:t>
            </a:r>
            <a:r>
              <a:rPr lang="en-ID" sz="2400" dirty="0" err="1"/>
              <a:t>teknis</a:t>
            </a:r>
            <a:r>
              <a:rPr lang="en-ID" sz="2400" dirty="0"/>
              <a:t>, </a:t>
            </a:r>
            <a:r>
              <a:rPr lang="en-ID" sz="2400" dirty="0" err="1"/>
              <a:t>diseminasi</a:t>
            </a:r>
            <a:r>
              <a:rPr lang="en-ID" sz="2400" dirty="0"/>
              <a:t>, </a:t>
            </a:r>
            <a:r>
              <a:rPr lang="en-ID" sz="2400" dirty="0" err="1"/>
              <a:t>sosialisasi</a:t>
            </a:r>
            <a:r>
              <a:rPr lang="en-ID" sz="2400" dirty="0"/>
              <a:t> &amp; </a:t>
            </a:r>
            <a:r>
              <a:rPr lang="en-ID" sz="2400" i="1" dirty="0"/>
              <a:t>E-learning </a:t>
            </a:r>
            <a:r>
              <a:rPr lang="en-ID" sz="2400" dirty="0" err="1"/>
              <a:t>pengendalian</a:t>
            </a:r>
            <a:r>
              <a:rPr lang="en-ID" sz="2400" dirty="0"/>
              <a:t> </a:t>
            </a:r>
            <a:r>
              <a:rPr lang="en-ID" sz="2400" dirty="0" err="1"/>
              <a:t>gratifikasi</a:t>
            </a:r>
            <a:r>
              <a:rPr lang="en-ID" sz="24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400" dirty="0" err="1"/>
              <a:t>Pelaksanaan</a:t>
            </a:r>
            <a:r>
              <a:rPr lang="en-ID" sz="2400" dirty="0"/>
              <a:t> </a:t>
            </a:r>
            <a:r>
              <a:rPr lang="en-ID" sz="2400" dirty="0" err="1"/>
              <a:t>pemantauan</a:t>
            </a:r>
            <a:r>
              <a:rPr lang="en-ID" sz="2400" dirty="0"/>
              <a:t> &amp; </a:t>
            </a:r>
            <a:r>
              <a:rPr lang="en-ID" sz="2400" dirty="0" err="1"/>
              <a:t>evaluasi</a:t>
            </a:r>
            <a:r>
              <a:rPr lang="en-ID" sz="2400" dirty="0"/>
              <a:t> (monev). </a:t>
            </a:r>
          </a:p>
          <a:p>
            <a:pPr>
              <a:buFont typeface="+mj-lt"/>
              <a:buAutoNum type="arabicPeriod"/>
            </a:pPr>
            <a:endParaRPr lang="en-ID" sz="2400" dirty="0">
              <a:latin typeface="BookmanOldStyle"/>
            </a:endParaRPr>
          </a:p>
        </p:txBody>
      </p:sp>
    </p:spTree>
    <p:extLst>
      <p:ext uri="{BB962C8B-B14F-4D97-AF65-F5344CB8AC3E}">
        <p14:creationId xmlns:p14="http://schemas.microsoft.com/office/powerpoint/2010/main" val="1313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6F1B0AC-9938-F144-963A-5697C27CDC71}"/>
              </a:ext>
            </a:extLst>
          </p:cNvPr>
          <p:cNvSpPr txBox="1">
            <a:spLocks/>
          </p:cNvSpPr>
          <p:nvPr/>
        </p:nvSpPr>
        <p:spPr>
          <a:xfrm>
            <a:off x="26337" y="831332"/>
            <a:ext cx="12139317" cy="430887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9170">
              <a:defRPr/>
            </a:pPr>
            <a:r>
              <a:rPr lang="id-ID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Penjelasan Pasal 12B </a:t>
            </a:r>
            <a:r>
              <a:rPr lang="id-ID" sz="200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s-ES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No.</a:t>
            </a:r>
            <a:r>
              <a:rPr lang="id-ID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</a:t>
            </a:r>
            <a:r>
              <a:rPr lang="id-ID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Tahun </a:t>
            </a:r>
            <a:r>
              <a:rPr lang="es-ES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1999 &gt;&gt; UU No. 20 </a:t>
            </a:r>
            <a:r>
              <a:rPr lang="es-ES" sz="200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Tahun</a:t>
            </a:r>
            <a:r>
              <a:rPr lang="es-ES" sz="20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2001.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7DD69-02A6-AE43-8E3F-B3E681D36AF4}"/>
              </a:ext>
            </a:extLst>
          </p:cNvPr>
          <p:cNvSpPr txBox="1"/>
          <p:nvPr/>
        </p:nvSpPr>
        <p:spPr>
          <a:xfrm>
            <a:off x="2502444" y="164546"/>
            <a:ext cx="71871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3733" dirty="0">
                <a:latin typeface="Aero" pitchFamily="2" charset="0"/>
              </a:rPr>
              <a:t>DEFINISI </a:t>
            </a:r>
            <a:r>
              <a:rPr lang="id-ID" sz="3733" dirty="0">
                <a:latin typeface="Aero" pitchFamily="2" charset="0"/>
              </a:rPr>
              <a:t>GRATIFIKASI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8D4-5919-7D40-AD5A-FC96AD9C38BA}"/>
              </a:ext>
            </a:extLst>
          </p:cNvPr>
          <p:cNvSpPr txBox="1">
            <a:spLocks/>
          </p:cNvSpPr>
          <p:nvPr/>
        </p:nvSpPr>
        <p:spPr>
          <a:xfrm>
            <a:off x="3151037" y="3954336"/>
            <a:ext cx="5889919" cy="64674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Clr>
                <a:srgbClr val="FF8600"/>
              </a:buClr>
              <a:buNone/>
              <a:defRPr/>
            </a:pPr>
            <a:r>
              <a:rPr lang="id-ID" sz="3200" b="1" spc="133" dirty="0">
                <a:solidFill>
                  <a:sysClr val="windowText" lastClr="000000"/>
                </a:solidFill>
                <a:latin typeface="Arial"/>
              </a:rPr>
              <a:t>Pemberian</a:t>
            </a:r>
            <a:r>
              <a:rPr lang="id-ID" sz="3200" spc="133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id-ID" sz="3200" spc="133" dirty="0" err="1">
                <a:solidFill>
                  <a:sysClr val="windowText" lastClr="000000"/>
                </a:solidFill>
                <a:latin typeface="Arial"/>
              </a:rPr>
              <a:t>dlm</a:t>
            </a:r>
            <a:r>
              <a:rPr lang="id-ID" sz="3200" spc="133" dirty="0">
                <a:solidFill>
                  <a:sysClr val="windowText" lastClr="000000"/>
                </a:solidFill>
                <a:latin typeface="Arial"/>
              </a:rPr>
              <a:t> arti luas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84FCFD-6614-5C49-8CF1-3A3F61675ACE}"/>
              </a:ext>
            </a:extLst>
          </p:cNvPr>
          <p:cNvSpPr txBox="1">
            <a:spLocks/>
          </p:cNvSpPr>
          <p:nvPr/>
        </p:nvSpPr>
        <p:spPr>
          <a:xfrm>
            <a:off x="3698799" y="2097447"/>
            <a:ext cx="4794399" cy="80621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4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ero" pitchFamily="2" charset="0"/>
                <a:ea typeface="Bad" charset="0"/>
                <a:cs typeface="Bad" charset="0"/>
              </a:rPr>
              <a:t>GRATIFIKASI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CDEB77C-69E7-D148-BA94-A5003A097EFB}"/>
              </a:ext>
            </a:extLst>
          </p:cNvPr>
          <p:cNvSpPr/>
          <p:nvPr/>
        </p:nvSpPr>
        <p:spPr>
          <a:xfrm rot="10800000">
            <a:off x="5692890" y="3166915"/>
            <a:ext cx="806215" cy="4330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62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E4763E3-B0F5-564E-8B8B-AFAACAAFB334}"/>
              </a:ext>
            </a:extLst>
          </p:cNvPr>
          <p:cNvGrpSpPr/>
          <p:nvPr/>
        </p:nvGrpSpPr>
        <p:grpSpPr>
          <a:xfrm>
            <a:off x="4293039" y="1151990"/>
            <a:ext cx="2920616" cy="1218505"/>
            <a:chOff x="3904630" y="1852715"/>
            <a:chExt cx="3992253" cy="166559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5070CF6-BBCC-1740-9045-79974330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4630" y="1852715"/>
              <a:ext cx="2652871" cy="166559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F270DE-287B-3748-BCCD-D0A9DE0DB1A1}"/>
                </a:ext>
              </a:extLst>
            </p:cNvPr>
            <p:cNvSpPr txBox="1"/>
            <p:nvPr/>
          </p:nvSpPr>
          <p:spPr>
            <a:xfrm>
              <a:off x="6164090" y="2424555"/>
              <a:ext cx="1732793" cy="6872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Barang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E06920-91F9-CD40-A0C2-29B52E626F77}"/>
              </a:ext>
            </a:extLst>
          </p:cNvPr>
          <p:cNvGrpSpPr/>
          <p:nvPr/>
        </p:nvGrpSpPr>
        <p:grpSpPr>
          <a:xfrm>
            <a:off x="6743700" y="15241"/>
            <a:ext cx="3564977" cy="1572427"/>
            <a:chOff x="1809681" y="3564356"/>
            <a:chExt cx="4873044" cy="214938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A74356-1DBC-E54B-B418-7026F9932101}"/>
                </a:ext>
              </a:extLst>
            </p:cNvPr>
            <p:cNvSpPr txBox="1"/>
            <p:nvPr/>
          </p:nvSpPr>
          <p:spPr>
            <a:xfrm>
              <a:off x="3850540" y="4724290"/>
              <a:ext cx="2832185" cy="6872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Rabat/diskon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C5EA99A-B305-EE4F-A7A6-54E032C3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9681" y="3564356"/>
              <a:ext cx="2155593" cy="2149383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585841C-C5DA-BA4E-91CE-0A8E1B383648}"/>
              </a:ext>
            </a:extLst>
          </p:cNvPr>
          <p:cNvGrpSpPr/>
          <p:nvPr/>
        </p:nvGrpSpPr>
        <p:grpSpPr>
          <a:xfrm>
            <a:off x="412518" y="2169358"/>
            <a:ext cx="4448301" cy="1278985"/>
            <a:chOff x="5723906" y="3461857"/>
            <a:chExt cx="6080477" cy="174827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C9DF0E-4714-5544-9F35-B3AC5076DE7D}"/>
                </a:ext>
              </a:extLst>
            </p:cNvPr>
            <p:cNvSpPr txBox="1"/>
            <p:nvPr/>
          </p:nvSpPr>
          <p:spPr>
            <a:xfrm>
              <a:off x="7080375" y="4142110"/>
              <a:ext cx="4724008" cy="6872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Pinjaman tanpa bunga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63CBDA-9783-1642-8150-444FA358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906" y="3461857"/>
              <a:ext cx="1748272" cy="174827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BA11A6-1D19-9A4C-A295-3A11AB70773C}"/>
              </a:ext>
            </a:extLst>
          </p:cNvPr>
          <p:cNvGrpSpPr/>
          <p:nvPr/>
        </p:nvGrpSpPr>
        <p:grpSpPr>
          <a:xfrm>
            <a:off x="500222" y="963335"/>
            <a:ext cx="3822557" cy="1063303"/>
            <a:chOff x="1393938" y="1942496"/>
            <a:chExt cx="5225138" cy="133580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434491C-57E7-B544-85E7-2CDDFE8D4F98}"/>
                </a:ext>
              </a:extLst>
            </p:cNvPr>
            <p:cNvSpPr txBox="1"/>
            <p:nvPr/>
          </p:nvSpPr>
          <p:spPr>
            <a:xfrm>
              <a:off x="2886435" y="2207275"/>
              <a:ext cx="3732641" cy="6316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Uang/setara uang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1225A5C-23D5-A641-A34B-C5D69369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938" y="1942496"/>
              <a:ext cx="1631518" cy="133580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5207341-07B7-704E-AB7B-D98F0C45C2F3}"/>
              </a:ext>
            </a:extLst>
          </p:cNvPr>
          <p:cNvGrpSpPr/>
          <p:nvPr/>
        </p:nvGrpSpPr>
        <p:grpSpPr>
          <a:xfrm>
            <a:off x="8902700" y="1587746"/>
            <a:ext cx="2693680" cy="1294502"/>
            <a:chOff x="1980016" y="1575244"/>
            <a:chExt cx="3682049" cy="176948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A00410D-601C-AF43-A5EF-16CC1A647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016" y="1575244"/>
              <a:ext cx="2319954" cy="176948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2501AEF-44BE-C240-8DA7-4FA0B83500DD}"/>
                </a:ext>
              </a:extLst>
            </p:cNvPr>
            <p:cNvSpPr txBox="1"/>
            <p:nvPr/>
          </p:nvSpPr>
          <p:spPr>
            <a:xfrm>
              <a:off x="4079773" y="2309262"/>
              <a:ext cx="1582292" cy="6872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Komisi</a:t>
              </a:r>
              <a:endParaRPr lang="id-ID" sz="426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70" name="Group 13">
            <a:extLst>
              <a:ext uri="{FF2B5EF4-FFF2-40B4-BE49-F238E27FC236}">
                <a16:creationId xmlns:a16="http://schemas.microsoft.com/office/drawing/2014/main" id="{D5DDEA8E-890B-A240-A630-6D1AFB8301F8}"/>
              </a:ext>
            </a:extLst>
          </p:cNvPr>
          <p:cNvGrpSpPr/>
          <p:nvPr/>
        </p:nvGrpSpPr>
        <p:grpSpPr>
          <a:xfrm>
            <a:off x="2218475" y="3371032"/>
            <a:ext cx="3613346" cy="1439002"/>
            <a:chOff x="4566917" y="5354613"/>
            <a:chExt cx="4939158" cy="1967002"/>
          </a:xfrm>
        </p:grpSpPr>
        <p:pic>
          <p:nvPicPr>
            <p:cNvPr id="71" name="Picture 9">
              <a:extLst>
                <a:ext uri="{FF2B5EF4-FFF2-40B4-BE49-F238E27FC236}">
                  <a16:creationId xmlns:a16="http://schemas.microsoft.com/office/drawing/2014/main" id="{3F73F68D-2D32-1445-839D-BF04EC17D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6917" y="5354613"/>
              <a:ext cx="1897304" cy="1967002"/>
            </a:xfrm>
            <a:prstGeom prst="rect">
              <a:avLst/>
            </a:prstGeom>
          </p:spPr>
        </p:pic>
        <p:sp>
          <p:nvSpPr>
            <p:cNvPr id="72" name="TextBox 10">
              <a:extLst>
                <a:ext uri="{FF2B5EF4-FFF2-40B4-BE49-F238E27FC236}">
                  <a16:creationId xmlns:a16="http://schemas.microsoft.com/office/drawing/2014/main" id="{7E9B64A5-533E-CA49-A4B1-04583B1FBADA}"/>
                </a:ext>
              </a:extLst>
            </p:cNvPr>
            <p:cNvSpPr txBox="1"/>
            <p:nvPr/>
          </p:nvSpPr>
          <p:spPr>
            <a:xfrm>
              <a:off x="6098704" y="6119210"/>
              <a:ext cx="3407371" cy="68724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Tiket Perjalanan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326B3E-84CF-CF48-B827-8FB1849A1955}"/>
              </a:ext>
            </a:extLst>
          </p:cNvPr>
          <p:cNvGrpSpPr/>
          <p:nvPr/>
        </p:nvGrpSpPr>
        <p:grpSpPr>
          <a:xfrm>
            <a:off x="5228367" y="2309384"/>
            <a:ext cx="4986937" cy="1383213"/>
            <a:chOff x="2217294" y="2349816"/>
            <a:chExt cx="3740203" cy="103741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5EDEC43-D286-F048-982B-B7B8691FD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294" y="2349816"/>
              <a:ext cx="1800532" cy="103741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E6FEBB5-B28F-5540-BE6D-C13873CAAEBA}"/>
                </a:ext>
              </a:extLst>
            </p:cNvPr>
            <p:cNvSpPr txBox="1"/>
            <p:nvPr/>
          </p:nvSpPr>
          <p:spPr>
            <a:xfrm>
              <a:off x="3699043" y="2890979"/>
              <a:ext cx="2258454" cy="3770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Fasilitas penginapan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3394D6-4072-B74F-96CB-8BF460C4C7AF}"/>
              </a:ext>
            </a:extLst>
          </p:cNvPr>
          <p:cNvGrpSpPr/>
          <p:nvPr/>
        </p:nvGrpSpPr>
        <p:grpSpPr>
          <a:xfrm>
            <a:off x="291058" y="4276989"/>
            <a:ext cx="4077296" cy="1342600"/>
            <a:chOff x="4026144" y="5208506"/>
            <a:chExt cx="3057972" cy="100695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2D87193-C3DD-414E-A6F5-0BB6D00AA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6144" y="5208506"/>
              <a:ext cx="1089514" cy="100695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63AE290-BEEA-F44B-95CE-1E3EFDCAB4AC}"/>
                </a:ext>
              </a:extLst>
            </p:cNvPr>
            <p:cNvSpPr txBox="1"/>
            <p:nvPr/>
          </p:nvSpPr>
          <p:spPr>
            <a:xfrm>
              <a:off x="5006086" y="5764111"/>
              <a:ext cx="2078030" cy="3770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Perjalanan</a:t>
              </a:r>
              <a:r>
                <a:rPr lang="en-GB" sz="2667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 </a:t>
              </a:r>
              <a:r>
                <a:rPr lang="id-ID" sz="2667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Wisata</a:t>
              </a:r>
            </a:p>
          </p:txBody>
        </p:sp>
      </p:grpSp>
      <p:grpSp>
        <p:nvGrpSpPr>
          <p:cNvPr id="80" name="Group 18">
            <a:extLst>
              <a:ext uri="{FF2B5EF4-FFF2-40B4-BE49-F238E27FC236}">
                <a16:creationId xmlns:a16="http://schemas.microsoft.com/office/drawing/2014/main" id="{6AE29E92-368C-004F-9441-DC4EF768FD2D}"/>
              </a:ext>
            </a:extLst>
          </p:cNvPr>
          <p:cNvGrpSpPr/>
          <p:nvPr/>
        </p:nvGrpSpPr>
        <p:grpSpPr>
          <a:xfrm>
            <a:off x="6819015" y="3733480"/>
            <a:ext cx="5081927" cy="1304840"/>
            <a:chOff x="4014240" y="3112062"/>
            <a:chExt cx="3811445" cy="978630"/>
          </a:xfrm>
        </p:grpSpPr>
        <p:pic>
          <p:nvPicPr>
            <p:cNvPr id="81" name="Picture 19">
              <a:extLst>
                <a:ext uri="{FF2B5EF4-FFF2-40B4-BE49-F238E27FC236}">
                  <a16:creationId xmlns:a16="http://schemas.microsoft.com/office/drawing/2014/main" id="{DEC5578A-2E9F-3842-87DA-067504C4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4240" y="3112062"/>
              <a:ext cx="1181516" cy="978630"/>
            </a:xfrm>
            <a:prstGeom prst="rect">
              <a:avLst/>
            </a:prstGeom>
          </p:spPr>
        </p:pic>
        <p:sp>
          <p:nvSpPr>
            <p:cNvPr id="82" name="TextBox 20">
              <a:extLst>
                <a:ext uri="{FF2B5EF4-FFF2-40B4-BE49-F238E27FC236}">
                  <a16:creationId xmlns:a16="http://schemas.microsoft.com/office/drawing/2014/main" id="{F673C8AC-73B0-4348-BE95-609D18066E0D}"/>
                </a:ext>
              </a:extLst>
            </p:cNvPr>
            <p:cNvSpPr txBox="1"/>
            <p:nvPr/>
          </p:nvSpPr>
          <p:spPr>
            <a:xfrm>
              <a:off x="5038511" y="3514959"/>
              <a:ext cx="2787174" cy="3770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Pengobatan cuma-cuma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DA5FDB-7422-2E4C-9206-A012C02737E1}"/>
              </a:ext>
            </a:extLst>
          </p:cNvPr>
          <p:cNvGrpSpPr/>
          <p:nvPr/>
        </p:nvGrpSpPr>
        <p:grpSpPr>
          <a:xfrm>
            <a:off x="4811042" y="4543524"/>
            <a:ext cx="4095773" cy="1181517"/>
            <a:chOff x="4457630" y="2732669"/>
            <a:chExt cx="3071830" cy="886138"/>
          </a:xfrm>
        </p:grpSpPr>
        <p:pic>
          <p:nvPicPr>
            <p:cNvPr id="84" name="Picture Placeholder 6">
              <a:extLst>
                <a:ext uri="{FF2B5EF4-FFF2-40B4-BE49-F238E27FC236}">
                  <a16:creationId xmlns:a16="http://schemas.microsoft.com/office/drawing/2014/main" id="{8719ECE7-E7A8-2046-9D2E-8FBA0A69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57630" y="2732669"/>
              <a:ext cx="1181516" cy="886138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D70D31D-A30F-B041-9942-3DFB1A0BD8CE}"/>
                </a:ext>
              </a:extLst>
            </p:cNvPr>
            <p:cNvSpPr txBox="1"/>
            <p:nvPr/>
          </p:nvSpPr>
          <p:spPr>
            <a:xfrm>
              <a:off x="5579274" y="3190282"/>
              <a:ext cx="1950186" cy="3770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id-ID" sz="26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Fasilitas Lainnya</a:t>
              </a:r>
            </a:p>
          </p:txBody>
        </p:sp>
      </p:grp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0E9DA706-CB37-2247-B28E-09ECB39B9823}"/>
              </a:ext>
            </a:extLst>
          </p:cNvPr>
          <p:cNvSpPr txBox="1">
            <a:spLocks/>
          </p:cNvSpPr>
          <p:nvPr/>
        </p:nvSpPr>
        <p:spPr>
          <a:xfrm>
            <a:off x="0" y="5898680"/>
            <a:ext cx="12192000" cy="9778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" indent="0" algn="ctr" defTabSz="1219170">
              <a:buClr>
                <a:srgbClr val="212745"/>
              </a:buClr>
              <a:buNone/>
              <a:defRPr/>
            </a:pPr>
            <a:r>
              <a:rPr lang="id-ID" sz="2667" dirty="0" err="1">
                <a:solidFill>
                  <a:prstClr val="white"/>
                </a:solidFill>
                <a:latin typeface="Calibri"/>
              </a:rPr>
              <a:t>Yg</a:t>
            </a:r>
            <a:r>
              <a:rPr lang="id-ID" sz="2667" dirty="0">
                <a:solidFill>
                  <a:prstClr val="white"/>
                </a:solidFill>
                <a:latin typeface="Calibri"/>
              </a:rPr>
              <a:t> diterima di </a:t>
            </a:r>
            <a:r>
              <a:rPr lang="id-ID" sz="2667" dirty="0" err="1">
                <a:solidFill>
                  <a:prstClr val="white"/>
                </a:solidFill>
                <a:latin typeface="Calibri"/>
              </a:rPr>
              <a:t>dlm</a:t>
            </a:r>
            <a:r>
              <a:rPr lang="id-ID" sz="2667" dirty="0">
                <a:solidFill>
                  <a:prstClr val="white"/>
                </a:solidFill>
                <a:latin typeface="Calibri"/>
              </a:rPr>
              <a:t> negeri maupun di luar negeri &amp; </a:t>
            </a:r>
            <a:r>
              <a:rPr lang="id-ID" sz="2667" dirty="0" err="1">
                <a:solidFill>
                  <a:prstClr val="white"/>
                </a:solidFill>
                <a:latin typeface="Calibri"/>
              </a:rPr>
              <a:t>yg</a:t>
            </a:r>
            <a:r>
              <a:rPr lang="id-ID" sz="2667" dirty="0">
                <a:solidFill>
                  <a:prstClr val="white"/>
                </a:solidFill>
                <a:latin typeface="Calibri"/>
              </a:rPr>
              <a:t> dilakukan </a:t>
            </a:r>
            <a:r>
              <a:rPr lang="id-ID" sz="2667" dirty="0" err="1">
                <a:solidFill>
                  <a:prstClr val="white"/>
                </a:solidFill>
                <a:latin typeface="Calibri"/>
              </a:rPr>
              <a:t>dng</a:t>
            </a:r>
            <a:r>
              <a:rPr lang="id-ID" sz="2667" dirty="0">
                <a:solidFill>
                  <a:prstClr val="white"/>
                </a:solidFill>
                <a:latin typeface="Calibri"/>
              </a:rPr>
              <a:t> menggunakan sarana elektronik/</a:t>
            </a:r>
            <a:r>
              <a:rPr lang="nn-NO" sz="2667" dirty="0" err="1">
                <a:solidFill>
                  <a:prstClr val="white"/>
                </a:solidFill>
                <a:latin typeface="Calibri"/>
              </a:rPr>
              <a:t>tanpa</a:t>
            </a:r>
            <a:r>
              <a:rPr lang="nn-NO" sz="2667" dirty="0">
                <a:solidFill>
                  <a:prstClr val="white"/>
                </a:solidFill>
                <a:latin typeface="Calibri"/>
              </a:rPr>
              <a:t> </a:t>
            </a:r>
            <a:r>
              <a:rPr lang="nn-NO" sz="2667" dirty="0" err="1">
                <a:solidFill>
                  <a:prstClr val="white"/>
                </a:solidFill>
                <a:latin typeface="Calibri"/>
              </a:rPr>
              <a:t>sarana</a:t>
            </a:r>
            <a:r>
              <a:rPr lang="nn-NO" sz="2667" dirty="0">
                <a:solidFill>
                  <a:prstClr val="white"/>
                </a:solidFill>
                <a:latin typeface="Calibri"/>
              </a:rPr>
              <a:t> elektronik</a:t>
            </a:r>
            <a:endParaRPr lang="id-ID" sz="26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9A35E5-8B42-8A41-8F45-19032F28BD91}"/>
              </a:ext>
            </a:extLst>
          </p:cNvPr>
          <p:cNvSpPr txBox="1">
            <a:spLocks/>
          </p:cNvSpPr>
          <p:nvPr/>
        </p:nvSpPr>
        <p:spPr>
          <a:xfrm>
            <a:off x="416648" y="163855"/>
            <a:ext cx="5889919" cy="64674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Clr>
                <a:srgbClr val="FF8600"/>
              </a:buClr>
              <a:buNone/>
              <a:defRPr/>
            </a:pPr>
            <a:r>
              <a:rPr lang="id-ID" sz="2400" spc="133" dirty="0">
                <a:solidFill>
                  <a:sysClr val="windowText" lastClr="000000"/>
                </a:solidFill>
                <a:latin typeface="Arial"/>
              </a:rPr>
              <a:t>Pemberian </a:t>
            </a:r>
            <a:r>
              <a:rPr lang="id-ID" sz="2400" spc="133" dirty="0" err="1">
                <a:solidFill>
                  <a:sysClr val="windowText" lastClr="000000"/>
                </a:solidFill>
                <a:latin typeface="Arial"/>
              </a:rPr>
              <a:t>tsb</a:t>
            </a:r>
            <a:r>
              <a:rPr lang="id-ID" sz="2400" spc="133" dirty="0">
                <a:solidFill>
                  <a:sysClr val="windowText" lastClr="000000"/>
                </a:solidFill>
                <a:latin typeface="Arial"/>
              </a:rPr>
              <a:t>, meliputi: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5D5254-84FA-4E6F-9B50-F3587BCEC1C9}"/>
              </a:ext>
            </a:extLst>
          </p:cNvPr>
          <p:cNvSpPr txBox="1">
            <a:spLocks/>
          </p:cNvSpPr>
          <p:nvPr/>
        </p:nvSpPr>
        <p:spPr>
          <a:xfrm>
            <a:off x="0" y="6101368"/>
            <a:ext cx="12192000" cy="75655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buClr>
                <a:srgbClr val="000000"/>
              </a:buClr>
            </a:pPr>
            <a:r>
              <a:rPr lang="id-ID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Berapa pun nilai gratifikasinya, kategori ini </a:t>
            </a:r>
            <a:r>
              <a:rPr lang="id-ID" sz="2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wajib</a:t>
            </a:r>
            <a:r>
              <a:rPr lang="id-ID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dilaporkan!</a:t>
            </a: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17129E4D-31D0-4278-A148-BF5BEAC12AD8}"/>
              </a:ext>
            </a:extLst>
          </p:cNvPr>
          <p:cNvSpPr/>
          <p:nvPr/>
        </p:nvSpPr>
        <p:spPr>
          <a:xfrm rot="10800000">
            <a:off x="-45680" y="2163022"/>
            <a:ext cx="768929" cy="467983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421"/>
              <a:gd name="connsiteY0" fmla="*/ 1655 h 9655"/>
              <a:gd name="connsiteX1" fmla="*/ 10421 w 10421"/>
              <a:gd name="connsiteY1" fmla="*/ 0 h 9655"/>
              <a:gd name="connsiteX2" fmla="*/ 10000 w 10421"/>
              <a:gd name="connsiteY2" fmla="*/ 9655 h 9655"/>
              <a:gd name="connsiteX3" fmla="*/ 0 w 10421"/>
              <a:gd name="connsiteY3" fmla="*/ 9655 h 9655"/>
              <a:gd name="connsiteX4" fmla="*/ 0 w 10421"/>
              <a:gd name="connsiteY4" fmla="*/ 1655 h 9655"/>
              <a:gd name="connsiteX0" fmla="*/ 0 w 10202"/>
              <a:gd name="connsiteY0" fmla="*/ 1682 h 9968"/>
              <a:gd name="connsiteX1" fmla="*/ 10202 w 10202"/>
              <a:gd name="connsiteY1" fmla="*/ 0 h 9968"/>
              <a:gd name="connsiteX2" fmla="*/ 9596 w 10202"/>
              <a:gd name="connsiteY2" fmla="*/ 9968 h 9968"/>
              <a:gd name="connsiteX3" fmla="*/ 0 w 10202"/>
              <a:gd name="connsiteY3" fmla="*/ 9968 h 9968"/>
              <a:gd name="connsiteX4" fmla="*/ 0 w 10202"/>
              <a:gd name="connsiteY4" fmla="*/ 1682 h 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" h="9968">
                <a:moveTo>
                  <a:pt x="0" y="1682"/>
                </a:moveTo>
                <a:lnTo>
                  <a:pt x="10202" y="0"/>
                </a:lnTo>
                <a:cubicBezTo>
                  <a:pt x="10068" y="3333"/>
                  <a:pt x="9730" y="6635"/>
                  <a:pt x="9596" y="9968"/>
                </a:cubicBezTo>
                <a:lnTo>
                  <a:pt x="0" y="9968"/>
                </a:lnTo>
                <a:lnTo>
                  <a:pt x="0" y="16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ID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80A9-E685-4921-91F7-859AC6A35645}"/>
              </a:ext>
            </a:extLst>
          </p:cNvPr>
          <p:cNvSpPr txBox="1">
            <a:spLocks/>
          </p:cNvSpPr>
          <p:nvPr/>
        </p:nvSpPr>
        <p:spPr>
          <a:xfrm>
            <a:off x="5091236" y="699559"/>
            <a:ext cx="6865749" cy="1307699"/>
          </a:xfrm>
          <a:prstGeom prst="roundRect">
            <a:avLst>
              <a:gd name="adj" fmla="val 38106"/>
            </a:avLst>
          </a:prstGeom>
          <a:solidFill>
            <a:srgbClr val="B7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76" indent="-301618" defTabSz="914377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Penerimaan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oleh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Pegawai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/PN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bentuk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apa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pun.</a:t>
            </a:r>
          </a:p>
          <a:p>
            <a:pPr marL="496876" indent="-301618" defTabSz="914377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Diduga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memiliki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keterkaitan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dng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jabatan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Pegawai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/PN.</a:t>
            </a:r>
          </a:p>
          <a:p>
            <a:pPr marL="496876" indent="-301618" defTabSz="914377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Bertentangan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dng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kewajiban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/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tugas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Pegawai</a:t>
            </a:r>
            <a:r>
              <a:rPr lang="en-US" sz="20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/PN.</a:t>
            </a:r>
            <a:endParaRPr lang="id-ID" sz="2000" dirty="0">
              <a:solidFill>
                <a:srgbClr val="222222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1CE5B-7F00-4046-AE03-9E4FB41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98" y="334047"/>
            <a:ext cx="3161655" cy="20387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341BDA-B8A4-4708-8D65-FF73BD94CBE6}"/>
              </a:ext>
            </a:extLst>
          </p:cNvPr>
          <p:cNvSpPr txBox="1">
            <a:spLocks/>
          </p:cNvSpPr>
          <p:nvPr/>
        </p:nvSpPr>
        <p:spPr>
          <a:xfrm>
            <a:off x="1535772" y="125443"/>
            <a:ext cx="9120456" cy="565323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buClr>
                <a:srgbClr val="000000"/>
              </a:buClr>
            </a:pPr>
            <a:r>
              <a:rPr lang="en-US" sz="3200" dirty="0">
                <a:solidFill>
                  <a:srgbClr val="222222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3200" dirty="0">
                <a:solidFill>
                  <a:schemeClr val="tx1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3200" dirty="0">
                <a:solidFill>
                  <a:srgbClr val="222222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3200" dirty="0">
                <a:solidFill>
                  <a:srgbClr val="C00000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WAJIB DILAPORKAN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17508-7535-423B-9BBC-1787B6BFB0FD}"/>
              </a:ext>
            </a:extLst>
          </p:cNvPr>
          <p:cNvSpPr/>
          <p:nvPr/>
        </p:nvSpPr>
        <p:spPr>
          <a:xfrm>
            <a:off x="191146" y="2277687"/>
            <a:ext cx="11809708" cy="427809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Pemberian pelayanan </a:t>
            </a:r>
            <a:r>
              <a:rPr lang="id-ID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kpd</a:t>
            </a: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masyarakat.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roses penyusunan program, kegiatan, dan/atau anggaran.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Proses pemeriksaan, audit, reviu, evaluasi, pemantauan, verifikasi, identifikasi, pengujian, penilaian dan/atau kegiatan sejenis.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Pelaksanaan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penugasan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sah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resmi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dng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penerimaan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melebihi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batas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SBM</a:t>
            </a: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Proses penerimaan/promosi/mutasi pegawai.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Pelaksanaan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perjanjian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kerja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sama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kontrak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kesepakatan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dng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pihak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lain,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baik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sebelum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selama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maupun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setelah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pelaksanaannya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Pelaksanaan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pekerjaan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berhubungan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dng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jabatannya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berlawanan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dng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kewajiban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tugasnya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id-ID" sz="1700" kern="0" dirty="0">
              <a:ln w="0"/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id-ID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enerimaan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i="1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fee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dan/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atau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i="1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collection fee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dari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bank/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lembaga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keuangan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lainnya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kpd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Pegawai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/PN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terkait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dng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aktivitas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unit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kerja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en-US" sz="1700" i="1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Sponsorship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dlm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kegiatan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lingkungan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KKP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yg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diduga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dpt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mengakibatkan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Benturan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700" kern="0" dirty="0" err="1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Kepentingan</a:t>
            </a:r>
            <a:r>
              <a:rPr lang="en-US" sz="1700" kern="0" dirty="0">
                <a:ln w="0"/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(COI).</a:t>
            </a: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hiburan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terbatas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pd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segala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berbentuk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kata-kata,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benda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penghibur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menyenangkan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terbatas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pd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undangan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film, opera, drama,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pesta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permainan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olahraga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ID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ID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kern="0" dirty="0">
              <a:ln w="0"/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endParaRPr lang="en-US" sz="1700" kern="0" dirty="0">
              <a:ln w="0"/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37" indent="-457189" algn="just" defTabSz="914377">
              <a:buClr>
                <a:srgbClr val="FFFFFF"/>
              </a:buClr>
              <a:buFont typeface="+mj-lt"/>
              <a:buAutoNum type="arabicPeriod"/>
            </a:pPr>
            <a:endParaRPr lang="en-US" sz="1700" kern="0" dirty="0">
              <a:ln w="0"/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AEA65-31FF-43CC-9BFC-5D4BF4C09F90}"/>
              </a:ext>
            </a:extLst>
          </p:cNvPr>
          <p:cNvSpPr txBox="1"/>
          <p:nvPr/>
        </p:nvSpPr>
        <p:spPr>
          <a:xfrm>
            <a:off x="0" y="1783369"/>
            <a:ext cx="21594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Terkait</a:t>
            </a:r>
            <a:r>
              <a:rPr lang="en-US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dng</a:t>
            </a:r>
            <a:r>
              <a:rPr lang="en-US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:</a:t>
            </a:r>
            <a:endParaRPr lang="en-ID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3D988-1C7D-4582-A74B-AAA54B9037A0}"/>
              </a:ext>
            </a:extLst>
          </p:cNvPr>
          <p:cNvSpPr txBox="1"/>
          <p:nvPr/>
        </p:nvSpPr>
        <p:spPr>
          <a:xfrm>
            <a:off x="4005477" y="855327"/>
            <a:ext cx="166565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Kata </a:t>
            </a:r>
            <a:r>
              <a:rPr lang="en-US" sz="1867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Kunci</a:t>
            </a:r>
            <a:r>
              <a:rPr lang="en-US" sz="18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n-ID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8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8" grpId="0" animBg="1"/>
          <p:bldP spid="3" grpId="0" animBg="1"/>
          <p:bldP spid="7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8" grpId="0" animBg="1"/>
          <p:bldP spid="3" grpId="0" animBg="1"/>
          <p:bldP spid="7" grpId="0"/>
          <p:bldP spid="10" grpId="0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27ABBD-6CA5-DA4E-B87E-6009F7B9CD4A}"/>
              </a:ext>
            </a:extLst>
          </p:cNvPr>
          <p:cNvSpPr txBox="1">
            <a:spLocks/>
          </p:cNvSpPr>
          <p:nvPr/>
        </p:nvSpPr>
        <p:spPr>
          <a:xfrm>
            <a:off x="401222" y="1619727"/>
            <a:ext cx="11354325" cy="314027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76" indent="-301618" defTabSz="914377">
              <a:spcBef>
                <a:spcPts val="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id-ID" sz="2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Berlaku umum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, yaitu: suatu kondisi penerimaan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diberlakukan sama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hal jenis, bentuk, persyaratan/nilai,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utk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semua pegawai/PN &amp; memenuhi prinsip kewajaran/kepatutan.</a:t>
            </a:r>
            <a:endParaRPr lang="en-US" sz="2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496876" indent="-301618" defTabSz="914377">
              <a:spcBef>
                <a:spcPts val="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Merupakan bentuk penerimaan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berada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ranah adat istiadat, kebiasaan &amp; norma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hidup di masyarakat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batasan nilai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wajar.</a:t>
            </a:r>
            <a:endParaRPr lang="en-US" sz="2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496876" indent="-301618" defTabSz="914377">
              <a:spcBef>
                <a:spcPts val="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Sbg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wujud ekspresi, keramahtamahan &amp; penghormatan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hubungan sosial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antarsesama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batasan nilai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wajar.</a:t>
            </a:r>
            <a:endParaRPr lang="en-US" sz="2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496876" indent="-301618" defTabSz="914377">
              <a:spcBef>
                <a:spcPts val="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Tdk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bertentangan </a:t>
            </a:r>
            <a:r>
              <a:rPr lang="id-ID" sz="22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dng</a:t>
            </a:r>
            <a:r>
              <a:rPr lang="id-ID" sz="2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peraturan Per-UU.</a:t>
            </a:r>
            <a:endParaRPr lang="en-US" sz="2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6D0A8B-4935-E943-AF3F-D00F7B3C4C6A}"/>
              </a:ext>
            </a:extLst>
          </p:cNvPr>
          <p:cNvSpPr txBox="1">
            <a:spLocks/>
          </p:cNvSpPr>
          <p:nvPr/>
        </p:nvSpPr>
        <p:spPr>
          <a:xfrm>
            <a:off x="888129" y="195457"/>
            <a:ext cx="10162164" cy="60258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buClr>
                <a:srgbClr val="000000"/>
              </a:buClr>
            </a:pPr>
            <a:r>
              <a:rPr lang="en-US" sz="3200" dirty="0">
                <a:solidFill>
                  <a:srgbClr val="222222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3200" dirty="0">
                <a:solidFill>
                  <a:schemeClr val="tx1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3200" dirty="0">
                <a:solidFill>
                  <a:srgbClr val="C00000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 TIDAK WAJIB DILAPORKAN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6A0872-AE26-DF4F-8371-BE3F3DC48E3A}"/>
              </a:ext>
            </a:extLst>
          </p:cNvPr>
          <p:cNvSpPr txBox="1">
            <a:spLocks/>
          </p:cNvSpPr>
          <p:nvPr/>
        </p:nvSpPr>
        <p:spPr>
          <a:xfrm>
            <a:off x="401221" y="993409"/>
            <a:ext cx="3635896" cy="567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buClr>
                <a:srgbClr val="000000"/>
              </a:buClr>
            </a:pPr>
            <a:r>
              <a:rPr lang="en-US" sz="2400" dirty="0" err="1">
                <a:ln w="0"/>
                <a:solidFill>
                  <a:srgbClr val="222222"/>
                </a:solidFill>
                <a:effectLst>
                  <a:outerShdw blurRad="38100" dist="19050" dir="2700000" algn="tl" rotWithShape="0">
                    <a:srgbClr val="222222">
                      <a:alpha val="4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  <a:sym typeface="Arial"/>
              </a:rPr>
              <a:t>Mempunyai</a:t>
            </a:r>
            <a:r>
              <a:rPr lang="en-US" sz="2400" dirty="0">
                <a:ln w="0"/>
                <a:solidFill>
                  <a:srgbClr val="222222"/>
                </a:solidFill>
                <a:effectLst>
                  <a:outerShdw blurRad="38100" dist="19050" dir="2700000" algn="tl" rotWithShape="0">
                    <a:srgbClr val="222222">
                      <a:alpha val="4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  <a:sym typeface="Arial"/>
              </a:rPr>
              <a:t> k</a:t>
            </a:r>
            <a:r>
              <a:rPr lang="id-ID" sz="2400" dirty="0" err="1">
                <a:ln w="0"/>
                <a:solidFill>
                  <a:srgbClr val="222222"/>
                </a:solidFill>
                <a:effectLst>
                  <a:outerShdw blurRad="38100" dist="19050" dir="2700000" algn="tl" rotWithShape="0">
                    <a:srgbClr val="222222">
                      <a:alpha val="4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  <a:sym typeface="Arial"/>
              </a:rPr>
              <a:t>arakteristik</a:t>
            </a:r>
            <a:r>
              <a:rPr lang="id-ID" sz="2400" dirty="0">
                <a:ln w="0"/>
                <a:solidFill>
                  <a:srgbClr val="222222"/>
                </a:solidFill>
                <a:effectLst>
                  <a:outerShdw blurRad="38100" dist="19050" dir="2700000" algn="tl" rotWithShape="0">
                    <a:srgbClr val="222222">
                      <a:alpha val="4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  <a:sym typeface="Arial"/>
              </a:rPr>
              <a:t>:</a:t>
            </a:r>
          </a:p>
        </p:txBody>
      </p:sp>
      <p:grpSp>
        <p:nvGrpSpPr>
          <p:cNvPr id="18" name="Google Shape;436;p37">
            <a:extLst>
              <a:ext uri="{FF2B5EF4-FFF2-40B4-BE49-F238E27FC236}">
                <a16:creationId xmlns:a16="http://schemas.microsoft.com/office/drawing/2014/main" id="{ED3C529C-756D-664A-AB14-95FF28E33284}"/>
              </a:ext>
            </a:extLst>
          </p:cNvPr>
          <p:cNvGrpSpPr/>
          <p:nvPr/>
        </p:nvGrpSpPr>
        <p:grpSpPr>
          <a:xfrm rot="21043648">
            <a:off x="11043194" y="841710"/>
            <a:ext cx="1069621" cy="1069621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9" name="Google Shape;437;p37">
              <a:extLst>
                <a:ext uri="{FF2B5EF4-FFF2-40B4-BE49-F238E27FC236}">
                  <a16:creationId xmlns:a16="http://schemas.microsoft.com/office/drawing/2014/main" id="{6F3D5FF7-CEA1-164D-A93F-FEFE4AFDC60A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38;p37">
              <a:extLst>
                <a:ext uri="{FF2B5EF4-FFF2-40B4-BE49-F238E27FC236}">
                  <a16:creationId xmlns:a16="http://schemas.microsoft.com/office/drawing/2014/main" id="{D5E9090B-7E10-C347-BB48-0A285830D1F5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39;p37">
              <a:extLst>
                <a:ext uri="{FF2B5EF4-FFF2-40B4-BE49-F238E27FC236}">
                  <a16:creationId xmlns:a16="http://schemas.microsoft.com/office/drawing/2014/main" id="{C788FAA0-F81F-3448-A7F6-DA480538DE6E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0966AA-C706-479A-9B12-57BC48CF1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51" y="4557192"/>
            <a:ext cx="2975839" cy="23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0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16AEA11-9D07-0A48-A698-13AF8EA18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2063">
            <a:off x="3728826" y="856897"/>
            <a:ext cx="6818305" cy="454780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CBD944-388E-324B-8067-A0D9CBF37976}"/>
              </a:ext>
            </a:extLst>
          </p:cNvPr>
          <p:cNvSpPr txBox="1">
            <a:spLocks/>
          </p:cNvSpPr>
          <p:nvPr/>
        </p:nvSpPr>
        <p:spPr>
          <a:xfrm>
            <a:off x="356889" y="397415"/>
            <a:ext cx="2598743" cy="56316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id-ID" sz="3200" b="1" kern="0" dirty="0">
                <a:latin typeface="Calibri" charset="0"/>
                <a:ea typeface="Calibri" charset="0"/>
                <a:cs typeface="Calibri" charset="0"/>
              </a:rPr>
              <a:t>BERBENTUK:</a:t>
            </a:r>
            <a:endParaRPr lang="id-ID" sz="3200" b="1" kern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EDA3B-D6D1-0743-AC41-6FAC29C08DCE}"/>
              </a:ext>
            </a:extLst>
          </p:cNvPr>
          <p:cNvSpPr/>
          <p:nvPr/>
        </p:nvSpPr>
        <p:spPr>
          <a:xfrm>
            <a:off x="129309" y="1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2133" b="1" kern="0" dirty="0">
                <a:solidFill>
                  <a:srgbClr val="CA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TIDAK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WAJIB </a:t>
            </a:r>
            <a:r>
              <a:rPr lang="id-ID" sz="2133" b="1" kern="0" dirty="0">
                <a:solidFill>
                  <a:srgbClr val="11111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DILAPORKAN</a:t>
            </a:r>
            <a:endParaRPr lang="en-US" sz="2133" kern="0">
              <a:solidFill>
                <a:srgbClr val="11111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BC07C-F580-4F47-A3B4-3F8063DB1D3A}"/>
              </a:ext>
            </a:extLst>
          </p:cNvPr>
          <p:cNvGrpSpPr/>
          <p:nvPr/>
        </p:nvGrpSpPr>
        <p:grpSpPr>
          <a:xfrm>
            <a:off x="443344" y="1217285"/>
            <a:ext cx="5336971" cy="2389951"/>
            <a:chOff x="484908" y="1051509"/>
            <a:chExt cx="4002728" cy="1792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B9BAF2-44FA-3248-B892-E14FE55BD427}"/>
                </a:ext>
              </a:extLst>
            </p:cNvPr>
            <p:cNvSpPr/>
            <p:nvPr/>
          </p:nvSpPr>
          <p:spPr>
            <a:xfrm>
              <a:off x="997528" y="1051509"/>
              <a:ext cx="3490108" cy="1792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579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Pemberian </a:t>
              </a:r>
              <a:r>
                <a:rPr lang="id-ID" sz="2133" kern="0" dirty="0" err="1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krn</a:t>
              </a:r>
              <a:r>
                <a:rPr lang="id-ID" sz="2133" kern="0" dirty="0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 hubungan keluarga, yaitu dari: kakek/nenek, bapak/ibu/mertua, suami/istri, anak/menantu, cucu, besan, paman/bibi, kakak/adik/ipar, sepupu &amp; keponakan, </a:t>
              </a:r>
              <a:r>
                <a:rPr lang="en-US" sz="2133" kern="0" dirty="0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s</a:t>
              </a:r>
              <a:r>
                <a:rPr lang="id-ID" sz="2133" kern="0" dirty="0" err="1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epanjang</a:t>
              </a:r>
              <a:r>
                <a:rPr lang="id-ID" sz="2133" kern="0" dirty="0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id-ID" sz="2133" b="1" kern="0" dirty="0" err="1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tdk</a:t>
              </a:r>
              <a:r>
                <a:rPr lang="id-ID" sz="2133" b="1" kern="0" dirty="0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 memiliki benturan kepentingan</a:t>
              </a:r>
              <a:r>
                <a:rPr lang="id-ID" sz="2133" kern="0" dirty="0">
                  <a:solidFill>
                    <a:srgbClr val="111111"/>
                  </a:solidFill>
                  <a:latin typeface="Arial"/>
                  <a:cs typeface="Arial"/>
                  <a:sym typeface="Arial"/>
                </a:rPr>
                <a:t>.</a:t>
              </a:r>
              <a:endParaRPr lang="id-ID" sz="2133" kern="0" dirty="0">
                <a:solidFill>
                  <a:srgbClr val="11111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D893CE-B61C-F643-B3C8-317E957CD425}"/>
                </a:ext>
              </a:extLst>
            </p:cNvPr>
            <p:cNvSpPr/>
            <p:nvPr/>
          </p:nvSpPr>
          <p:spPr>
            <a:xfrm>
              <a:off x="484908" y="1122216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D2360-AD5E-1040-80FE-AA5D0C8342A7}"/>
              </a:ext>
            </a:extLst>
          </p:cNvPr>
          <p:cNvGrpSpPr/>
          <p:nvPr/>
        </p:nvGrpSpPr>
        <p:grpSpPr>
          <a:xfrm>
            <a:off x="1736437" y="4153905"/>
            <a:ext cx="6446983" cy="2061718"/>
            <a:chOff x="3809999" y="2588955"/>
            <a:chExt cx="4835237" cy="1546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AC3EC-D12D-7F47-AF16-B7D4361C56C5}"/>
                </a:ext>
              </a:extLst>
            </p:cNvPr>
            <p:cNvSpPr/>
            <p:nvPr/>
          </p:nvSpPr>
          <p:spPr>
            <a:xfrm>
              <a:off x="4281056" y="2588955"/>
              <a:ext cx="4364180" cy="1546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562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Hadiah/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cinderamata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bentuk uang/barang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memiliki nilai jual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penyelenggaraan pesta pernikahan, kelahiran, aqiqah, baptis, khitanan &amp; potong gigi, atau upacara adat/agama lainnya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batasan nilai 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per pemberi </a:t>
              </a:r>
              <a:r>
                <a:rPr lang="id-ID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setiap acara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≤ Rp1 juta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B63B90-DFF3-5E47-B0BD-43A8FC321FA0}"/>
                </a:ext>
              </a:extLst>
            </p:cNvPr>
            <p:cNvSpPr/>
            <p:nvPr/>
          </p:nvSpPr>
          <p:spPr>
            <a:xfrm>
              <a:off x="3809999" y="2660070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AA3B6-156A-DB46-B509-F277E195C940}"/>
              </a:ext>
            </a:extLst>
          </p:cNvPr>
          <p:cNvGrpSpPr/>
          <p:nvPr/>
        </p:nvGrpSpPr>
        <p:grpSpPr>
          <a:xfrm>
            <a:off x="7573817" y="1001708"/>
            <a:ext cx="4492996" cy="2718180"/>
            <a:chOff x="6040581" y="795484"/>
            <a:chExt cx="3369747" cy="20386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00C531-E2FD-F943-90B0-B8D253B2D0C7}"/>
                </a:ext>
              </a:extLst>
            </p:cNvPr>
            <p:cNvSpPr/>
            <p:nvPr/>
          </p:nvSpPr>
          <p:spPr>
            <a:xfrm>
              <a:off x="6123707" y="795484"/>
              <a:ext cx="3286621" cy="2038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5415" indent="-541853" defTabSz="1219170">
                <a:buClr>
                  <a:srgbClr val="FFFFFF"/>
                </a:buClr>
                <a:buFont typeface="+mj-lt"/>
                <a:buAutoNum type="arabicPeriod"/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Pemberian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pihak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lain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terkait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musibah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bencana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dialami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oleh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Pegawai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/PN,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bapak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ibu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mertua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suami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istri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atau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anak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Pegawai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/PN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menerima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gratifikasi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per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pemberi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setiap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kejadian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≤ 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Rp1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juta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.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85E899F-5931-1B4A-B75C-415EEBAE1BAD}"/>
                </a:ext>
              </a:extLst>
            </p:cNvPr>
            <p:cNvSpPr/>
            <p:nvPr/>
          </p:nvSpPr>
          <p:spPr>
            <a:xfrm>
              <a:off x="6040581" y="872834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9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58CCB6-09E9-444A-97B9-D5147380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058505" y="1122438"/>
            <a:ext cx="3520921" cy="352092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CBD944-388E-324B-8067-A0D9CBF37976}"/>
              </a:ext>
            </a:extLst>
          </p:cNvPr>
          <p:cNvSpPr txBox="1">
            <a:spLocks/>
          </p:cNvSpPr>
          <p:nvPr/>
        </p:nvSpPr>
        <p:spPr>
          <a:xfrm>
            <a:off x="356889" y="397415"/>
            <a:ext cx="2598743" cy="56316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id-ID" sz="3200" b="1" kern="0" dirty="0">
                <a:latin typeface="Calibri" charset="0"/>
                <a:ea typeface="Calibri" charset="0"/>
                <a:cs typeface="Calibri" charset="0"/>
              </a:rPr>
              <a:t>BERBENTUK:</a:t>
            </a:r>
            <a:endParaRPr lang="id-ID" sz="3200" b="1" kern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EDA3B-D6D1-0743-AC41-6FAC29C08DCE}"/>
              </a:ext>
            </a:extLst>
          </p:cNvPr>
          <p:cNvSpPr/>
          <p:nvPr/>
        </p:nvSpPr>
        <p:spPr>
          <a:xfrm>
            <a:off x="129309" y="1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2133" b="1" kern="0" dirty="0">
                <a:solidFill>
                  <a:srgbClr val="CA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TIDAK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WAJIB </a:t>
            </a:r>
            <a:r>
              <a:rPr lang="id-ID" sz="2133" b="1" kern="0" dirty="0">
                <a:solidFill>
                  <a:srgbClr val="11111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DILAPORKAN</a:t>
            </a:r>
            <a:endParaRPr lang="en-US" sz="2133" kern="0">
              <a:solidFill>
                <a:srgbClr val="11111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BC07C-F580-4F47-A3B4-3F8063DB1D3A}"/>
              </a:ext>
            </a:extLst>
          </p:cNvPr>
          <p:cNvGrpSpPr/>
          <p:nvPr/>
        </p:nvGrpSpPr>
        <p:grpSpPr>
          <a:xfrm>
            <a:off x="443344" y="1217285"/>
            <a:ext cx="5393952" cy="2718180"/>
            <a:chOff x="484908" y="1051509"/>
            <a:chExt cx="4045464" cy="20386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B9BAF2-44FA-3248-B892-E14FE55BD427}"/>
                </a:ext>
              </a:extLst>
            </p:cNvPr>
            <p:cNvSpPr/>
            <p:nvPr/>
          </p:nvSpPr>
          <p:spPr>
            <a:xfrm>
              <a:off x="997528" y="1051509"/>
              <a:ext cx="3532844" cy="2038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463" defTabSz="1219170">
                <a:buClr>
                  <a:srgbClr val="FFFFFF"/>
                </a:buClr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Pemberian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sesama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Pegawai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/PN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utk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pisah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sambut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pensiun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promosi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jabatan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&amp;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ulang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tahun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tdk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dlm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bentuk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uang/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tidak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berbentuk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setara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uang, 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≤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Rp300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ribu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per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pemberian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per orang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dng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total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pemberian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Rp1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juta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dlm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1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tahun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dari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pemberi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yg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sama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D893CE-B61C-F643-B3C8-317E957CD425}"/>
                </a:ext>
              </a:extLst>
            </p:cNvPr>
            <p:cNvSpPr/>
            <p:nvPr/>
          </p:nvSpPr>
          <p:spPr>
            <a:xfrm>
              <a:off x="484908" y="1122216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D2360-AD5E-1040-80FE-AA5D0C8342A7}"/>
              </a:ext>
            </a:extLst>
          </p:cNvPr>
          <p:cNvGrpSpPr/>
          <p:nvPr/>
        </p:nvGrpSpPr>
        <p:grpSpPr>
          <a:xfrm>
            <a:off x="424873" y="4320161"/>
            <a:ext cx="6576292" cy="2061718"/>
            <a:chOff x="3809999" y="2588955"/>
            <a:chExt cx="4932219" cy="1546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AC3EC-D12D-7F47-AF16-B7D4361C56C5}"/>
                </a:ext>
              </a:extLst>
            </p:cNvPr>
            <p:cNvSpPr/>
            <p:nvPr/>
          </p:nvSpPr>
          <p:spPr>
            <a:xfrm>
              <a:off x="4281056" y="2588955"/>
              <a:ext cx="4461162" cy="1546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562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Pemberian sesama Pegawai/PN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tdk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bentuk uang atau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tdk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berbentuk setara uang (cek, bilyet giro, saham, deposito, voucher, pulsa, dll.) 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≤ Rp200 ribu per pemberian per orang </a:t>
              </a:r>
              <a:r>
                <a:rPr lang="id-ID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total pemberian maks Rp1 juta </a:t>
              </a:r>
              <a:r>
                <a:rPr lang="id-ID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1 tahun dari pemberi </a:t>
              </a:r>
              <a:r>
                <a:rPr lang="id-ID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sama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B63B90-DFF3-5E47-B0BD-43A8FC321FA0}"/>
                </a:ext>
              </a:extLst>
            </p:cNvPr>
            <p:cNvSpPr/>
            <p:nvPr/>
          </p:nvSpPr>
          <p:spPr>
            <a:xfrm>
              <a:off x="3809999" y="2660070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AA3B6-156A-DB46-B509-F277E195C940}"/>
              </a:ext>
            </a:extLst>
          </p:cNvPr>
          <p:cNvGrpSpPr/>
          <p:nvPr/>
        </p:nvGrpSpPr>
        <p:grpSpPr>
          <a:xfrm>
            <a:off x="8600834" y="940566"/>
            <a:ext cx="3049303" cy="1077027"/>
            <a:chOff x="6040581" y="795484"/>
            <a:chExt cx="2286977" cy="8077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00C531-E2FD-F943-90B0-B8D253B2D0C7}"/>
                </a:ext>
              </a:extLst>
            </p:cNvPr>
            <p:cNvSpPr/>
            <p:nvPr/>
          </p:nvSpPr>
          <p:spPr>
            <a:xfrm>
              <a:off x="6123708" y="795484"/>
              <a:ext cx="2203850" cy="80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5415" indent="-541853" defTabSz="1219170">
                <a:buClr>
                  <a:srgbClr val="FFFFFF"/>
                </a:buClr>
                <a:buFont typeface="+mj-lt"/>
                <a:buAutoNum type="arabicPeriod"/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Hidangan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sajian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berlaku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umum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.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85E899F-5931-1B4A-B75C-415EEBAE1BAD}"/>
                </a:ext>
              </a:extLst>
            </p:cNvPr>
            <p:cNvSpPr/>
            <p:nvPr/>
          </p:nvSpPr>
          <p:spPr>
            <a:xfrm>
              <a:off x="6040581" y="872834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98C2A0-D543-1645-A9F2-F8D8A9DD52ED}"/>
              </a:ext>
            </a:extLst>
          </p:cNvPr>
          <p:cNvGrpSpPr/>
          <p:nvPr/>
        </p:nvGrpSpPr>
        <p:grpSpPr>
          <a:xfrm>
            <a:off x="7153681" y="4230920"/>
            <a:ext cx="5038320" cy="1733487"/>
            <a:chOff x="6040581" y="795485"/>
            <a:chExt cx="3778740" cy="13001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5B433E-DB42-1D4B-90DC-067B4178F31F}"/>
                </a:ext>
              </a:extLst>
            </p:cNvPr>
            <p:cNvSpPr/>
            <p:nvPr/>
          </p:nvSpPr>
          <p:spPr>
            <a:xfrm>
              <a:off x="6123708" y="795485"/>
              <a:ext cx="3695613" cy="130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5415" indent="-541853" defTabSz="1219170">
                <a:buClr>
                  <a:srgbClr val="FFFFFF"/>
                </a:buClr>
                <a:buFont typeface="+mj-lt"/>
                <a:buAutoNum type="arabicPeriod"/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Prestasi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akademis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/non-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akademis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diikuti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menggunakan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biaya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sendiri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spt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kejuaraan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perlombaan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kompetisi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tidak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terkait</a:t>
              </a:r>
              <a:r>
                <a:rPr lang="en-US" sz="2133" b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b="1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kedinasan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BFB736D-FAFF-884C-9688-9D6778226505}"/>
                </a:ext>
              </a:extLst>
            </p:cNvPr>
            <p:cNvSpPr/>
            <p:nvPr/>
          </p:nvSpPr>
          <p:spPr>
            <a:xfrm>
              <a:off x="6040581" y="872834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2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8D2452-EC8B-3647-9A7C-EE7637C56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182" y="2583137"/>
            <a:ext cx="3605797" cy="2421176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CBD944-388E-324B-8067-A0D9CBF37976}"/>
              </a:ext>
            </a:extLst>
          </p:cNvPr>
          <p:cNvSpPr txBox="1">
            <a:spLocks/>
          </p:cNvSpPr>
          <p:nvPr/>
        </p:nvSpPr>
        <p:spPr>
          <a:xfrm>
            <a:off x="356889" y="397415"/>
            <a:ext cx="2598743" cy="56316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id-ID" sz="3200" b="1" kern="0" dirty="0">
                <a:latin typeface="Calibri" charset="0"/>
                <a:ea typeface="Calibri" charset="0"/>
                <a:cs typeface="Calibri" charset="0"/>
              </a:rPr>
              <a:t>BERBENTUK:</a:t>
            </a:r>
            <a:endParaRPr lang="id-ID" sz="3200" b="1" kern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EDA3B-D6D1-0743-AC41-6FAC29C08DCE}"/>
              </a:ext>
            </a:extLst>
          </p:cNvPr>
          <p:cNvSpPr/>
          <p:nvPr/>
        </p:nvSpPr>
        <p:spPr>
          <a:xfrm>
            <a:off x="129309" y="1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2133" b="1" kern="0" dirty="0">
                <a:solidFill>
                  <a:srgbClr val="CA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TIDAK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WAJIB </a:t>
            </a:r>
            <a:r>
              <a:rPr lang="id-ID" sz="2133" b="1" kern="0" dirty="0">
                <a:solidFill>
                  <a:srgbClr val="11111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DILAPORKAN</a:t>
            </a:r>
            <a:endParaRPr lang="en-US" sz="2133" kern="0">
              <a:solidFill>
                <a:srgbClr val="11111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BC07C-F580-4F47-A3B4-3F8063DB1D3A}"/>
              </a:ext>
            </a:extLst>
          </p:cNvPr>
          <p:cNvGrpSpPr/>
          <p:nvPr/>
        </p:nvGrpSpPr>
        <p:grpSpPr>
          <a:xfrm>
            <a:off x="517235" y="1623684"/>
            <a:ext cx="3826165" cy="1733489"/>
            <a:chOff x="484908" y="1051509"/>
            <a:chExt cx="2869624" cy="13001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B9BAF2-44FA-3248-B892-E14FE55BD427}"/>
                </a:ext>
              </a:extLst>
            </p:cNvPr>
            <p:cNvSpPr/>
            <p:nvPr/>
          </p:nvSpPr>
          <p:spPr>
            <a:xfrm>
              <a:off x="997528" y="1051509"/>
              <a:ext cx="2357004" cy="130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463" defTabSz="1219170">
                <a:buClr>
                  <a:srgbClr val="FFFFFF"/>
                </a:buClr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Keuntungan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bunga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penempatan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dana,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investasi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kepemilikan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saham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pribadi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berlaku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umum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D893CE-B61C-F643-B3C8-317E957CD425}"/>
                </a:ext>
              </a:extLst>
            </p:cNvPr>
            <p:cNvSpPr/>
            <p:nvPr/>
          </p:nvSpPr>
          <p:spPr>
            <a:xfrm>
              <a:off x="484908" y="1122216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D2360-AD5E-1040-80FE-AA5D0C8342A7}"/>
              </a:ext>
            </a:extLst>
          </p:cNvPr>
          <p:cNvGrpSpPr/>
          <p:nvPr/>
        </p:nvGrpSpPr>
        <p:grpSpPr>
          <a:xfrm>
            <a:off x="406400" y="4693332"/>
            <a:ext cx="5080000" cy="1733488"/>
            <a:chOff x="3809999" y="2588955"/>
            <a:chExt cx="3352800" cy="1300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AC3EC-D12D-7F47-AF16-B7D4361C56C5}"/>
                </a:ext>
              </a:extLst>
            </p:cNvPr>
            <p:cNvSpPr/>
            <p:nvPr/>
          </p:nvSpPr>
          <p:spPr>
            <a:xfrm>
              <a:off x="4281056" y="2588955"/>
              <a:ext cx="2881743" cy="130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562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Manfaat bagi seluruh peserta koperasi Pegawai/PN berdasarkan keanggotaan koperasi Pegawai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berlaku umum.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B63B90-DFF3-5E47-B0BD-43A8FC321FA0}"/>
                </a:ext>
              </a:extLst>
            </p:cNvPr>
            <p:cNvSpPr/>
            <p:nvPr/>
          </p:nvSpPr>
          <p:spPr>
            <a:xfrm>
              <a:off x="3809999" y="2660070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AA3B6-156A-DB46-B509-F277E195C940}"/>
              </a:ext>
            </a:extLst>
          </p:cNvPr>
          <p:cNvGrpSpPr/>
          <p:nvPr/>
        </p:nvGrpSpPr>
        <p:grpSpPr>
          <a:xfrm>
            <a:off x="5892801" y="968387"/>
            <a:ext cx="5892799" cy="2061718"/>
            <a:chOff x="6040581" y="795485"/>
            <a:chExt cx="4419599" cy="15462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00C531-E2FD-F943-90B0-B8D253B2D0C7}"/>
                </a:ext>
              </a:extLst>
            </p:cNvPr>
            <p:cNvSpPr/>
            <p:nvPr/>
          </p:nvSpPr>
          <p:spPr>
            <a:xfrm>
              <a:off x="6123707" y="795485"/>
              <a:ext cx="4336473" cy="1546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5415" indent="-541853" defTabSz="1219170">
                <a:buClr>
                  <a:srgbClr val="FFFFFF"/>
                </a:buClr>
                <a:buFont typeface="+mj-lt"/>
                <a:buAutoNum type="arabicPeriod"/>
              </a:pPr>
              <a:r>
                <a:rPr lang="en-US" sz="2133" i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Goody bag/gimmick/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seminar kit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diperoleh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keikutsertaan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kegiatan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resmi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kedinasan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spt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rapat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seminar, </a:t>
              </a:r>
              <a:r>
                <a:rPr lang="en-US" sz="2133" i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workshop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konferensi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pelatihan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atau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kegiatan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lain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sejenis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berlaku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umum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nilai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sesuai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Per-UU.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85E899F-5931-1B4A-B75C-415EEBAE1BAD}"/>
                </a:ext>
              </a:extLst>
            </p:cNvPr>
            <p:cNvSpPr/>
            <p:nvPr/>
          </p:nvSpPr>
          <p:spPr>
            <a:xfrm>
              <a:off x="6040581" y="872834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98C2A0-D543-1645-A9F2-F8D8A9DD52ED}"/>
              </a:ext>
            </a:extLst>
          </p:cNvPr>
          <p:cNvGrpSpPr/>
          <p:nvPr/>
        </p:nvGrpSpPr>
        <p:grpSpPr>
          <a:xfrm>
            <a:off x="6465453" y="4044860"/>
            <a:ext cx="5320147" cy="1733489"/>
            <a:chOff x="6040581" y="795485"/>
            <a:chExt cx="3990110" cy="13001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5B433E-DB42-1D4B-90DC-067B4178F31F}"/>
                </a:ext>
              </a:extLst>
            </p:cNvPr>
            <p:cNvSpPr/>
            <p:nvPr/>
          </p:nvSpPr>
          <p:spPr>
            <a:xfrm>
              <a:off x="6123708" y="795485"/>
              <a:ext cx="3906983" cy="130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5415" indent="-541853" defTabSz="1219170">
                <a:buClr>
                  <a:srgbClr val="FFFFFF"/>
                </a:buClr>
                <a:buFont typeface="+mj-lt"/>
                <a:buAutoNum type="arabicPeriod"/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Penerimaan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hadiah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tunjangan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baik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berupa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uang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atau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barang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ada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kaitannya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peningkatan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prestasi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kerja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diberikan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oleh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Pemerintah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sesuai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Per-UU.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BFB736D-FAFF-884C-9688-9D6778226505}"/>
                </a:ext>
              </a:extLst>
            </p:cNvPr>
            <p:cNvSpPr/>
            <p:nvPr/>
          </p:nvSpPr>
          <p:spPr>
            <a:xfrm>
              <a:off x="6040581" y="872834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7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CBD944-388E-324B-8067-A0D9CBF37976}"/>
              </a:ext>
            </a:extLst>
          </p:cNvPr>
          <p:cNvSpPr txBox="1">
            <a:spLocks/>
          </p:cNvSpPr>
          <p:nvPr/>
        </p:nvSpPr>
        <p:spPr>
          <a:xfrm>
            <a:off x="356889" y="397415"/>
            <a:ext cx="2598743" cy="56316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id-ID" sz="3200" b="1" kern="0" dirty="0">
                <a:latin typeface="Calibri" charset="0"/>
                <a:ea typeface="Calibri" charset="0"/>
                <a:cs typeface="Calibri" charset="0"/>
              </a:rPr>
              <a:t>BERBENTUK:</a:t>
            </a:r>
            <a:endParaRPr lang="id-ID" sz="3200" b="1" kern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EDA3B-D6D1-0743-AC41-6FAC29C08DCE}"/>
              </a:ext>
            </a:extLst>
          </p:cNvPr>
          <p:cNvSpPr/>
          <p:nvPr/>
        </p:nvSpPr>
        <p:spPr>
          <a:xfrm>
            <a:off x="129309" y="1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2133" b="1" kern="0" dirty="0">
                <a:solidFill>
                  <a:srgbClr val="CA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TIDAK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WAJIB </a:t>
            </a:r>
            <a:r>
              <a:rPr lang="id-ID" sz="2133" b="1" kern="0" dirty="0">
                <a:solidFill>
                  <a:srgbClr val="11111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DILAPORKAN</a:t>
            </a:r>
            <a:endParaRPr lang="en-US" sz="2133" kern="0" dirty="0">
              <a:solidFill>
                <a:srgbClr val="11111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BC07C-F580-4F47-A3B4-3F8063DB1D3A}"/>
              </a:ext>
            </a:extLst>
          </p:cNvPr>
          <p:cNvGrpSpPr/>
          <p:nvPr/>
        </p:nvGrpSpPr>
        <p:grpSpPr>
          <a:xfrm>
            <a:off x="433728" y="1323062"/>
            <a:ext cx="5137047" cy="2389950"/>
            <a:chOff x="484908" y="1051509"/>
            <a:chExt cx="3175541" cy="21692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B9BAF2-44FA-3248-B892-E14FE55BD427}"/>
                </a:ext>
              </a:extLst>
            </p:cNvPr>
            <p:cNvSpPr/>
            <p:nvPr/>
          </p:nvSpPr>
          <p:spPr>
            <a:xfrm>
              <a:off x="997527" y="1051509"/>
              <a:ext cx="2662922" cy="2169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463" defTabSz="1219170">
                <a:buClr>
                  <a:srgbClr val="FFFFFF"/>
                </a:buClr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Diperoleh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kompensasi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atas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profesi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di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luar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kedinasan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yg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tdk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terkait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dng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tusi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Pegawai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/PN,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tidak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memiliki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benturan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kepentingan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&amp;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tdk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melanggar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aturan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internal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instansi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Pegawai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/PN.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D893CE-B61C-F643-B3C8-317E957CD425}"/>
                </a:ext>
              </a:extLst>
            </p:cNvPr>
            <p:cNvSpPr/>
            <p:nvPr/>
          </p:nvSpPr>
          <p:spPr>
            <a:xfrm>
              <a:off x="484908" y="1122216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8D1D7C-669D-8845-8634-9BE44F361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58" y="416077"/>
            <a:ext cx="5704527" cy="320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D2360-AD5E-1040-80FE-AA5D0C8342A7}"/>
              </a:ext>
            </a:extLst>
          </p:cNvPr>
          <p:cNvGrpSpPr/>
          <p:nvPr/>
        </p:nvGrpSpPr>
        <p:grpSpPr>
          <a:xfrm>
            <a:off x="5570776" y="3823838"/>
            <a:ext cx="6332603" cy="2389950"/>
            <a:chOff x="3809999" y="2588955"/>
            <a:chExt cx="4749452" cy="17924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AC3EC-D12D-7F47-AF16-B7D4361C56C5}"/>
                </a:ext>
              </a:extLst>
            </p:cNvPr>
            <p:cNvSpPr/>
            <p:nvPr/>
          </p:nvSpPr>
          <p:spPr>
            <a:xfrm>
              <a:off x="4281056" y="2588955"/>
              <a:ext cx="4278395" cy="1792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562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Fasilitas transportasi, akomodasi, uang saku, dan/atau jamuan makan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diterima oleh Pegawai/PN dari instansi/lembaga lain berdasarkan penunjukan &amp; penugasan resmi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tdk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dialokasikan anggarannya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pd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unit kerjanya, sepanjang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tdk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memiliki benturan kepentingan.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B63B90-DFF3-5E47-B0BD-43A8FC321FA0}"/>
                </a:ext>
              </a:extLst>
            </p:cNvPr>
            <p:cNvSpPr/>
            <p:nvPr/>
          </p:nvSpPr>
          <p:spPr>
            <a:xfrm>
              <a:off x="3809999" y="2660070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F5B87B-EB9F-C744-BA00-CDB18461F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16" y="3762740"/>
            <a:ext cx="4229345" cy="2814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3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CBD944-388E-324B-8067-A0D9CBF37976}"/>
              </a:ext>
            </a:extLst>
          </p:cNvPr>
          <p:cNvSpPr txBox="1">
            <a:spLocks/>
          </p:cNvSpPr>
          <p:nvPr/>
        </p:nvSpPr>
        <p:spPr>
          <a:xfrm>
            <a:off x="356889" y="397415"/>
            <a:ext cx="2598743" cy="56316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id-ID" sz="3200" b="1" kern="0" dirty="0">
                <a:latin typeface="Calibri" charset="0"/>
                <a:ea typeface="Calibri" charset="0"/>
                <a:cs typeface="Calibri" charset="0"/>
              </a:rPr>
              <a:t>BERBENTUK:</a:t>
            </a:r>
            <a:endParaRPr lang="id-ID" sz="3200" b="1" kern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EDA3B-D6D1-0743-AC41-6FAC29C08DCE}"/>
              </a:ext>
            </a:extLst>
          </p:cNvPr>
          <p:cNvSpPr/>
          <p:nvPr/>
        </p:nvSpPr>
        <p:spPr>
          <a:xfrm>
            <a:off x="129309" y="1"/>
            <a:ext cx="6096000" cy="4205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GRATIFIKASI </a:t>
            </a:r>
            <a:r>
              <a:rPr lang="id-ID" sz="2133" b="1" kern="0" dirty="0">
                <a:solidFill>
                  <a:srgbClr val="CA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YANG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TIDAK</a:t>
            </a:r>
            <a:r>
              <a:rPr lang="id-ID" sz="2133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133" b="1" kern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WAJIB </a:t>
            </a:r>
            <a:r>
              <a:rPr lang="id-ID" sz="2133" b="1" kern="0" dirty="0">
                <a:solidFill>
                  <a:srgbClr val="11111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DILAPORKAN</a:t>
            </a:r>
            <a:endParaRPr lang="en-US" sz="2133" kern="0">
              <a:solidFill>
                <a:srgbClr val="11111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BC07C-F580-4F47-A3B4-3F8063DB1D3A}"/>
              </a:ext>
            </a:extLst>
          </p:cNvPr>
          <p:cNvGrpSpPr/>
          <p:nvPr/>
        </p:nvGrpSpPr>
        <p:grpSpPr>
          <a:xfrm>
            <a:off x="850187" y="1294339"/>
            <a:ext cx="4521911" cy="2718180"/>
            <a:chOff x="484908" y="1051509"/>
            <a:chExt cx="3391434" cy="20386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B9BAF2-44FA-3248-B892-E14FE55BD427}"/>
                </a:ext>
              </a:extLst>
            </p:cNvPr>
            <p:cNvSpPr/>
            <p:nvPr/>
          </p:nvSpPr>
          <p:spPr>
            <a:xfrm>
              <a:off x="997526" y="1051509"/>
              <a:ext cx="2878816" cy="2038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463" defTabSz="1219170">
                <a:buClr>
                  <a:srgbClr val="FFFFFF"/>
                </a:buClr>
              </a:pP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Plakat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vandel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atau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cinderamata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lainnya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panitia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seminar,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lokakarya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konferensi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atau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kegiatan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sejenis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instansi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lembaga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lain yang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diterima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oleh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Pegawai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/PN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sbg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wakil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resmi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dari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instansi</a:t>
              </a:r>
              <a:r>
                <a:rPr lang="en-US" sz="2133" kern="0" dirty="0">
                  <a:solidFill>
                    <a:srgbClr val="222222"/>
                  </a:solidFill>
                  <a:latin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ED893CE-B61C-F643-B3C8-317E957CD425}"/>
                </a:ext>
              </a:extLst>
            </p:cNvPr>
            <p:cNvSpPr/>
            <p:nvPr/>
          </p:nvSpPr>
          <p:spPr>
            <a:xfrm>
              <a:off x="484908" y="1122216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 dirty="0">
                  <a:solidFill>
                    <a:srgbClr val="FFFFFF"/>
                  </a:solidFill>
                  <a:latin typeface="Arial"/>
                  <a:sym typeface="Arial"/>
                </a:rPr>
                <a:t>14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D2360-AD5E-1040-80FE-AA5D0C8342A7}"/>
              </a:ext>
            </a:extLst>
          </p:cNvPr>
          <p:cNvGrpSpPr/>
          <p:nvPr/>
        </p:nvGrpSpPr>
        <p:grpSpPr>
          <a:xfrm>
            <a:off x="581763" y="4769325"/>
            <a:ext cx="5424137" cy="1733488"/>
            <a:chOff x="3809999" y="2588955"/>
            <a:chExt cx="3505370" cy="1300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AC3EC-D12D-7F47-AF16-B7D4361C56C5}"/>
                </a:ext>
              </a:extLst>
            </p:cNvPr>
            <p:cNvSpPr/>
            <p:nvPr/>
          </p:nvSpPr>
          <p:spPr>
            <a:xfrm>
              <a:off x="4281057" y="2588955"/>
              <a:ext cx="3034312" cy="130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562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Hadiah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pd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waktu kegiatan kontes/kompetisi terbuka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diselenggarakan instansi/lembaga lain berdasarkan penunjukan/penugasan resmi.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B63B90-DFF3-5E47-B0BD-43A8FC321FA0}"/>
                </a:ext>
              </a:extLst>
            </p:cNvPr>
            <p:cNvSpPr/>
            <p:nvPr/>
          </p:nvSpPr>
          <p:spPr>
            <a:xfrm>
              <a:off x="3809999" y="2660070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1FDC61-A7A4-604B-9D5D-E29CACCBA359}"/>
              </a:ext>
            </a:extLst>
          </p:cNvPr>
          <p:cNvGrpSpPr/>
          <p:nvPr/>
        </p:nvGrpSpPr>
        <p:grpSpPr>
          <a:xfrm>
            <a:off x="5594959" y="3073257"/>
            <a:ext cx="6597041" cy="3374643"/>
            <a:chOff x="3809999" y="2588955"/>
            <a:chExt cx="4559476" cy="25309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199A73-95D8-7447-9F40-0A5BFFC503A6}"/>
                </a:ext>
              </a:extLst>
            </p:cNvPr>
            <p:cNvSpPr/>
            <p:nvPr/>
          </p:nvSpPr>
          <p:spPr>
            <a:xfrm>
              <a:off x="4281057" y="2588955"/>
              <a:ext cx="4088418" cy="2530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562" defTabSz="1219170">
                <a:buClr>
                  <a:srgbClr val="FFFFFF"/>
                </a:buClr>
              </a:pP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Penerimaan honor dan/atau insentif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dlm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bentuk uang/setara uang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sbg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kompensasi atas pelaksanaan tugas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sbg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pembicara, narasumber, konsultan &amp; fungsi serupa lainnya (</a:t>
              </a:r>
              <a:r>
                <a:rPr lang="id-ID" sz="2133" i="1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tidak termasuk proses pemeriksaan, audit, reviu, evaluasi, </a:t>
              </a:r>
              <a:r>
                <a:rPr lang="id-ID" sz="2133" i="1" kern="0" dirty="0">
                  <a:solidFill>
                    <a:srgbClr val="222222"/>
                  </a:solidFill>
                  <a:ea typeface="Calibri" charset="0"/>
                  <a:cs typeface="Calibri" charset="0"/>
                  <a:sym typeface="Arial"/>
                </a:rPr>
                <a:t>pemantauan, verifikasi, identifikasi, pengujian, penilaian, dan/atau kegiatan sejenis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) </a:t>
              </a:r>
              <a:r>
                <a:rPr lang="id-ID" sz="2133" kern="0" dirty="0" err="1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yg</a:t>
              </a:r>
              <a:r>
                <a:rPr lang="id-ID" sz="2133" kern="0" dirty="0">
                  <a:solidFill>
                    <a:srgbClr val="222222"/>
                  </a:solidFill>
                  <a:latin typeface="Arial"/>
                  <a:ea typeface="Calibri" charset="0"/>
                  <a:cs typeface="Calibri" charset="0"/>
                  <a:sym typeface="Arial"/>
                </a:rPr>
                <a:t> diterima oleh Pegawai/PN dari instansi/lembaga lain berdasarkan penunjukan/penugasan resmi.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2848B17-BD44-5549-A05A-B93DC89AE224}"/>
                </a:ext>
              </a:extLst>
            </p:cNvPr>
            <p:cNvSpPr/>
            <p:nvPr/>
          </p:nvSpPr>
          <p:spPr>
            <a:xfrm>
              <a:off x="3809999" y="2660070"/>
              <a:ext cx="568036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133" kern="0">
                  <a:solidFill>
                    <a:srgbClr val="FFFFFF"/>
                  </a:solidFill>
                  <a:latin typeface="Arial"/>
                  <a:sym typeface="Arial"/>
                </a:rPr>
                <a:t>16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F76AB5-E5D9-3740-8F6F-BB0FF57E3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00" y="525591"/>
            <a:ext cx="4693533" cy="2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>
            <a:extLst>
              <a:ext uri="{FF2B5EF4-FFF2-40B4-BE49-F238E27FC236}">
                <a16:creationId xmlns:a16="http://schemas.microsoft.com/office/drawing/2014/main" id="{74774615-38B8-0D48-BCDC-438C0E4A99D8}"/>
              </a:ext>
            </a:extLst>
          </p:cNvPr>
          <p:cNvSpPr/>
          <p:nvPr/>
        </p:nvSpPr>
        <p:spPr>
          <a:xfrm>
            <a:off x="4388902" y="1039091"/>
            <a:ext cx="2694124" cy="1049837"/>
          </a:xfrm>
          <a:prstGeom prst="bevel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133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KERUGIAN KEUANGAN NEGARA</a:t>
            </a:r>
          </a:p>
        </p:txBody>
      </p:sp>
      <p:sp>
        <p:nvSpPr>
          <p:cNvPr id="7" name="Bevel 6">
            <a:extLst>
              <a:ext uri="{FF2B5EF4-FFF2-40B4-BE49-F238E27FC236}">
                <a16:creationId xmlns:a16="http://schemas.microsoft.com/office/drawing/2014/main" id="{EC722C4F-283C-2544-A39D-C90701F581A4}"/>
              </a:ext>
            </a:extLst>
          </p:cNvPr>
          <p:cNvSpPr/>
          <p:nvPr/>
        </p:nvSpPr>
        <p:spPr>
          <a:xfrm>
            <a:off x="1201809" y="2111602"/>
            <a:ext cx="2694124" cy="867791"/>
          </a:xfrm>
          <a:prstGeom prst="bevel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733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8" name="Bevel 7">
            <a:extLst>
              <a:ext uri="{FF2B5EF4-FFF2-40B4-BE49-F238E27FC236}">
                <a16:creationId xmlns:a16="http://schemas.microsoft.com/office/drawing/2014/main" id="{57D833C7-D03C-2040-828C-A8E88784E774}"/>
              </a:ext>
            </a:extLst>
          </p:cNvPr>
          <p:cNvSpPr/>
          <p:nvPr/>
        </p:nvSpPr>
        <p:spPr>
          <a:xfrm>
            <a:off x="636594" y="3963540"/>
            <a:ext cx="2969017" cy="1058715"/>
          </a:xfrm>
          <a:prstGeom prst="bevel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133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BENTURAN KEPENTINGAN (</a:t>
            </a:r>
            <a:r>
              <a:rPr lang="id-ID" sz="2133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COI</a:t>
            </a:r>
            <a:r>
              <a:rPr lang="id-ID" sz="2133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 DALAM PENGADAAN</a:t>
            </a:r>
          </a:p>
        </p:txBody>
      </p:sp>
      <p:sp>
        <p:nvSpPr>
          <p:cNvPr id="9" name="Bevel 8">
            <a:extLst>
              <a:ext uri="{FF2B5EF4-FFF2-40B4-BE49-F238E27FC236}">
                <a16:creationId xmlns:a16="http://schemas.microsoft.com/office/drawing/2014/main" id="{C7C19DE6-EB6C-CC41-BB4C-73F3E87CFAB6}"/>
              </a:ext>
            </a:extLst>
          </p:cNvPr>
          <p:cNvSpPr/>
          <p:nvPr/>
        </p:nvSpPr>
        <p:spPr>
          <a:xfrm>
            <a:off x="2187052" y="5754979"/>
            <a:ext cx="2268659" cy="904360"/>
          </a:xfrm>
          <a:prstGeom prst="bevel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6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PERBUATAN CURANG</a:t>
            </a:r>
          </a:p>
        </p:txBody>
      </p:sp>
      <p:sp>
        <p:nvSpPr>
          <p:cNvPr id="10" name="Bevel 9">
            <a:extLst>
              <a:ext uri="{FF2B5EF4-FFF2-40B4-BE49-F238E27FC236}">
                <a16:creationId xmlns:a16="http://schemas.microsoft.com/office/drawing/2014/main" id="{88B2D259-DA9B-7046-9311-8EAE950A7DC5}"/>
              </a:ext>
            </a:extLst>
          </p:cNvPr>
          <p:cNvSpPr/>
          <p:nvPr/>
        </p:nvSpPr>
        <p:spPr>
          <a:xfrm>
            <a:off x="6011790" y="6022389"/>
            <a:ext cx="2407625" cy="730481"/>
          </a:xfrm>
          <a:prstGeom prst="bevel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PEMERASAN</a:t>
            </a:r>
          </a:p>
        </p:txBody>
      </p:sp>
      <p:sp>
        <p:nvSpPr>
          <p:cNvPr id="11" name="Bevel 10">
            <a:extLst>
              <a:ext uri="{FF2B5EF4-FFF2-40B4-BE49-F238E27FC236}">
                <a16:creationId xmlns:a16="http://schemas.microsoft.com/office/drawing/2014/main" id="{77338547-649D-B74D-933D-4BE1C4982CE3}"/>
              </a:ext>
            </a:extLst>
          </p:cNvPr>
          <p:cNvSpPr/>
          <p:nvPr/>
        </p:nvSpPr>
        <p:spPr>
          <a:xfrm>
            <a:off x="8006675" y="4371627"/>
            <a:ext cx="2709933" cy="1038628"/>
          </a:xfrm>
          <a:prstGeom prst="bevel">
            <a:avLst>
              <a:gd name="adj" fmla="val 0"/>
            </a:avLst>
          </a:prstGeom>
          <a:solidFill>
            <a:srgbClr val="178827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6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PENGGELAPAN DALAM JABATAN</a:t>
            </a:r>
          </a:p>
        </p:txBody>
      </p:sp>
      <p:sp>
        <p:nvSpPr>
          <p:cNvPr id="12" name="Bevel 11">
            <a:extLst>
              <a:ext uri="{FF2B5EF4-FFF2-40B4-BE49-F238E27FC236}">
                <a16:creationId xmlns:a16="http://schemas.microsoft.com/office/drawing/2014/main" id="{0999954C-A216-1446-9A6E-359C02C47A89}"/>
              </a:ext>
            </a:extLst>
          </p:cNvPr>
          <p:cNvSpPr/>
          <p:nvPr/>
        </p:nvSpPr>
        <p:spPr>
          <a:xfrm>
            <a:off x="7744836" y="2133492"/>
            <a:ext cx="2407625" cy="1049837"/>
          </a:xfrm>
          <a:prstGeom prst="bevel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6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SUAP MENYUAP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1BBC3FDB-0ED0-0F46-BCB4-86773F6FC543}"/>
              </a:ext>
            </a:extLst>
          </p:cNvPr>
          <p:cNvSpPr/>
          <p:nvPr/>
        </p:nvSpPr>
        <p:spPr>
          <a:xfrm>
            <a:off x="5611913" y="2448902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F5E01C69-4765-C349-BC2F-33BE58632614}"/>
              </a:ext>
            </a:extLst>
          </p:cNvPr>
          <p:cNvSpPr/>
          <p:nvPr/>
        </p:nvSpPr>
        <p:spPr>
          <a:xfrm rot="3327755">
            <a:off x="6993689" y="3051296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F099CCC2-1E11-9C49-892E-3D9D7DFCFABF}"/>
              </a:ext>
            </a:extLst>
          </p:cNvPr>
          <p:cNvSpPr/>
          <p:nvPr/>
        </p:nvSpPr>
        <p:spPr>
          <a:xfrm rot="6051800">
            <a:off x="7358568" y="4439736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605258C2-A744-0541-B174-4D2FBA7A54A2}"/>
              </a:ext>
            </a:extLst>
          </p:cNvPr>
          <p:cNvSpPr/>
          <p:nvPr/>
        </p:nvSpPr>
        <p:spPr>
          <a:xfrm rot="8650004">
            <a:off x="6653489" y="5499095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90FD8983-D068-F64B-BAFD-FED7654128D3}"/>
              </a:ext>
            </a:extLst>
          </p:cNvPr>
          <p:cNvSpPr/>
          <p:nvPr/>
        </p:nvSpPr>
        <p:spPr>
          <a:xfrm rot="13398700">
            <a:off x="4583279" y="5470748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F708FE6-7FFF-B348-AC14-9710218FEBE0}"/>
              </a:ext>
            </a:extLst>
          </p:cNvPr>
          <p:cNvSpPr/>
          <p:nvPr/>
        </p:nvSpPr>
        <p:spPr>
          <a:xfrm rot="16200000">
            <a:off x="3987892" y="4196056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D65AD0F-6A20-9049-AB95-9CBC5D070118}"/>
              </a:ext>
            </a:extLst>
          </p:cNvPr>
          <p:cNvSpPr/>
          <p:nvPr/>
        </p:nvSpPr>
        <p:spPr>
          <a:xfrm rot="18083709">
            <a:off x="4290276" y="3112092"/>
            <a:ext cx="284352" cy="445677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337607-0F8B-7C4A-8EB1-6491EE58D0DB}"/>
              </a:ext>
            </a:extLst>
          </p:cNvPr>
          <p:cNvSpPr txBox="1"/>
          <p:nvPr/>
        </p:nvSpPr>
        <p:spPr>
          <a:xfrm>
            <a:off x="4811915" y="3998090"/>
            <a:ext cx="1984384" cy="6667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733" b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TIPIKOR</a:t>
            </a:r>
            <a:endParaRPr lang="en-US" sz="3733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151A30B-DEEA-824C-B90A-3241E8CA06D2}"/>
              </a:ext>
            </a:extLst>
          </p:cNvPr>
          <p:cNvSpPr txBox="1">
            <a:spLocks/>
          </p:cNvSpPr>
          <p:nvPr/>
        </p:nvSpPr>
        <p:spPr>
          <a:xfrm>
            <a:off x="1" y="239518"/>
            <a:ext cx="8253311" cy="7992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4000" dirty="0">
                <a:latin typeface="Aero" pitchFamily="2" charset="0"/>
                <a:ea typeface="Calibri" charset="0"/>
                <a:cs typeface="Calibri" charset="0"/>
              </a:rPr>
              <a:t>TINDAK PIDANA KORUPSI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47312-212A-1B4A-B426-0293815BBFB7}"/>
              </a:ext>
            </a:extLst>
          </p:cNvPr>
          <p:cNvSpPr/>
          <p:nvPr/>
        </p:nvSpPr>
        <p:spPr>
          <a:xfrm>
            <a:off x="4526071" y="3056351"/>
            <a:ext cx="2605415" cy="2605415"/>
          </a:xfrm>
          <a:prstGeom prst="ellipse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B497B-D0DC-C34A-973A-3E26DE0649C8}"/>
              </a:ext>
            </a:extLst>
          </p:cNvPr>
          <p:cNvSpPr/>
          <p:nvPr/>
        </p:nvSpPr>
        <p:spPr>
          <a:xfrm>
            <a:off x="7437995" y="122009"/>
            <a:ext cx="4586992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2237">
              <a:defRPr/>
            </a:pPr>
            <a:r>
              <a:rPr lang="id-ID" sz="2667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UU No. 31 Tahun 1999</a:t>
            </a:r>
          </a:p>
          <a:p>
            <a:pPr algn="ctr" defTabSz="3852237">
              <a:defRPr/>
            </a:pPr>
            <a:r>
              <a:rPr lang="id-ID" sz="2667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UU No. 20 Tahun 2001</a:t>
            </a:r>
          </a:p>
          <a:p>
            <a:pPr algn="ctr" defTabSz="3852237">
              <a:defRPr/>
            </a:pPr>
            <a:r>
              <a:rPr lang="id-ID" sz="2667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Pemberantasan </a:t>
            </a:r>
            <a:r>
              <a:rPr lang="id-ID" sz="2667" i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Tipikor</a:t>
            </a:r>
            <a:endParaRPr lang="id-ID" sz="2667" i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U-Turn Arrow 2">
            <a:extLst>
              <a:ext uri="{FF2B5EF4-FFF2-40B4-BE49-F238E27FC236}">
                <a16:creationId xmlns:a16="http://schemas.microsoft.com/office/drawing/2014/main" id="{1F670D50-D34E-134D-A9EF-75F32918ADC3}"/>
              </a:ext>
            </a:extLst>
          </p:cNvPr>
          <p:cNvSpPr/>
          <p:nvPr/>
        </p:nvSpPr>
        <p:spPr>
          <a:xfrm rot="5400000">
            <a:off x="11407037" y="350730"/>
            <a:ext cx="556887" cy="551145"/>
          </a:xfrm>
          <a:prstGeom prst="uturnArrow">
            <a:avLst>
              <a:gd name="adj1" fmla="val 18939"/>
              <a:gd name="adj2" fmla="val 25000"/>
              <a:gd name="adj3" fmla="val 28030"/>
              <a:gd name="adj4" fmla="val 42756"/>
              <a:gd name="adj5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1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DF16-DF49-3242-9DAE-893CC09F61FF}"/>
              </a:ext>
            </a:extLst>
          </p:cNvPr>
          <p:cNvSpPr txBox="1">
            <a:spLocks/>
          </p:cNvSpPr>
          <p:nvPr/>
        </p:nvSpPr>
        <p:spPr>
          <a:xfrm>
            <a:off x="2438400" y="416707"/>
            <a:ext cx="7315200" cy="5603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ero" pitchFamily="2" charset="0"/>
                <a:ea typeface="Calibri" charset="0"/>
                <a:cs typeface="Calibri" charset="0"/>
              </a:rPr>
              <a:t>KEWAJIBAN DAN LARANGAN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BE376-4994-B146-A6D1-672D9FCD9676}"/>
              </a:ext>
            </a:extLst>
          </p:cNvPr>
          <p:cNvSpPr/>
          <p:nvPr/>
        </p:nvSpPr>
        <p:spPr>
          <a:xfrm>
            <a:off x="1774369" y="5808984"/>
            <a:ext cx="864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utk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inti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E02B0D-2DFB-8441-BF43-EEF442EC1FD2}"/>
              </a:ext>
            </a:extLst>
          </p:cNvPr>
          <p:cNvSpPr/>
          <p:nvPr/>
        </p:nvSpPr>
        <p:spPr>
          <a:xfrm>
            <a:off x="8793341" y="3105465"/>
            <a:ext cx="3082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ID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Khusus</a:t>
            </a:r>
            <a:r>
              <a:rPr kumimoji="0" lang="en-ID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D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ID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D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Pegawai</a:t>
            </a:r>
            <a:r>
              <a:rPr lang="en-ID" sz="1600" i="1" dirty="0">
                <a:solidFill>
                  <a:srgbClr val="222222"/>
                </a:solidFill>
                <a:latin typeface="Arial"/>
              </a:rPr>
              <a:t>/P</a:t>
            </a:r>
            <a:r>
              <a:rPr kumimoji="0" lang="en-ID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10" name="Line Callout 2 9">
            <a:extLst>
              <a:ext uri="{FF2B5EF4-FFF2-40B4-BE49-F238E27FC236}">
                <a16:creationId xmlns:a16="http://schemas.microsoft.com/office/drawing/2014/main" id="{B62F7F83-0256-844D-882E-79B558E8B868}"/>
              </a:ext>
            </a:extLst>
          </p:cNvPr>
          <p:cNvSpPr/>
          <p:nvPr/>
        </p:nvSpPr>
        <p:spPr>
          <a:xfrm flipH="1">
            <a:off x="1399081" y="1352998"/>
            <a:ext cx="3297836" cy="11370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96"/>
              <a:gd name="adj6" fmla="val -321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menolak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ditawarkan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E11FDF23-DE0F-6149-9C22-518C57DCC501}"/>
              </a:ext>
            </a:extLst>
          </p:cNvPr>
          <p:cNvSpPr/>
          <p:nvPr/>
        </p:nvSpPr>
        <p:spPr>
          <a:xfrm flipH="1">
            <a:off x="542227" y="2948795"/>
            <a:ext cx="4154690" cy="15444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499"/>
              <a:gd name="adj6" fmla="val -2610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Dilarang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Mitra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inisiatif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orang lain,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tdk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Line Callout 2 11">
            <a:extLst>
              <a:ext uri="{FF2B5EF4-FFF2-40B4-BE49-F238E27FC236}">
                <a16:creationId xmlns:a16="http://schemas.microsoft.com/office/drawing/2014/main" id="{6BBBD840-940A-404B-8032-D8109382DFBC}"/>
              </a:ext>
            </a:extLst>
          </p:cNvPr>
          <p:cNvSpPr/>
          <p:nvPr/>
        </p:nvSpPr>
        <p:spPr>
          <a:xfrm>
            <a:off x="7495083" y="1921536"/>
            <a:ext cx="4154690" cy="11370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542"/>
              <a:gd name="adj6" fmla="val -357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penolakan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penerimaan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7F94B6F9-BA6D-5548-8E83-8704C503F9B4}"/>
              </a:ext>
            </a:extLst>
          </p:cNvPr>
          <p:cNvSpPr/>
          <p:nvPr/>
        </p:nvSpPr>
        <p:spPr>
          <a:xfrm>
            <a:off x="7495083" y="3799388"/>
            <a:ext cx="4408394" cy="15508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263"/>
              <a:gd name="adj6" fmla="val -2456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Dilarang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kpd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Mitra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inisiatif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inisiatif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tdk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7FF9C8-806A-964B-8963-60BA5CA31007}"/>
              </a:ext>
            </a:extLst>
          </p:cNvPr>
          <p:cNvSpPr/>
          <p:nvPr/>
        </p:nvSpPr>
        <p:spPr>
          <a:xfrm>
            <a:off x="5750833" y="1352997"/>
            <a:ext cx="690331" cy="399726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5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583E13-9A24-492F-BB76-F7D0DEA144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2192000" cy="6000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3D6F9-E3E4-4EF0-B2A0-3305535C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249"/>
          </a:xfrm>
          <a:solidFill>
            <a:schemeClr val="accent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sz="2933" b="1" dirty="0">
                <a:solidFill>
                  <a:schemeClr val="bg1"/>
                </a:solidFill>
              </a:rPr>
              <a:t>PERTANYAAN REFLEKTIF MENERIMA ATAU MENOLAK GRATIFIKASI</a:t>
            </a:r>
            <a:endParaRPr lang="en-ID" sz="29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9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4D52AE-3E7B-428F-9D22-3B312ED878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E40BF-FF4F-46F0-AC8F-C54C938E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71452"/>
            <a:ext cx="3426275" cy="548217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Lanjutan</a:t>
            </a:r>
            <a:r>
              <a:rPr lang="en-US" b="1" dirty="0">
                <a:solidFill>
                  <a:schemeClr val="tx1"/>
                </a:solidFill>
              </a:rPr>
              <a:t>… 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hasdiputra.files.wordpress.com/2012/11/berani-jujur-hebat.jpg">
            <a:extLst>
              <a:ext uri="{FF2B5EF4-FFF2-40B4-BE49-F238E27FC236}">
                <a16:creationId xmlns:a16="http://schemas.microsoft.com/office/drawing/2014/main" id="{F64B4BF4-7491-C346-ABF9-1604C2183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741" y="3418115"/>
            <a:ext cx="2370483" cy="2307772"/>
          </a:xfrm>
          <a:prstGeom prst="rect">
            <a:avLst/>
          </a:prstGeom>
          <a:noFill/>
          <a:effectLst>
            <a:reflection blurRad="6350" stA="52000" endA="300" endPos="35000" dist="381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832924A-D0D6-3349-ABBC-B9EA6D2BC75B}"/>
              </a:ext>
            </a:extLst>
          </p:cNvPr>
          <p:cNvGrpSpPr/>
          <p:nvPr/>
        </p:nvGrpSpPr>
        <p:grpSpPr>
          <a:xfrm>
            <a:off x="4066051" y="1149173"/>
            <a:ext cx="1466957" cy="634849"/>
            <a:chOff x="3064000" y="827861"/>
            <a:chExt cx="1100218" cy="47613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416E8A-63BE-E34B-BC50-3461068F5759}"/>
                </a:ext>
              </a:extLst>
            </p:cNvPr>
            <p:cNvCxnSpPr/>
            <p:nvPr/>
          </p:nvCxnSpPr>
          <p:spPr>
            <a:xfrm>
              <a:off x="3064000" y="827861"/>
              <a:ext cx="45921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F36E57-BEAD-0A42-AF43-681DF30D99EA}"/>
                </a:ext>
              </a:extLst>
            </p:cNvPr>
            <p:cNvCxnSpPr>
              <a:cxnSpLocks/>
            </p:cNvCxnSpPr>
            <p:nvPr/>
          </p:nvCxnSpPr>
          <p:spPr>
            <a:xfrm>
              <a:off x="3523218" y="827861"/>
              <a:ext cx="641000" cy="47613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18750" y="3953305"/>
            <a:ext cx="4647589" cy="21442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Aero" pitchFamily="2" charset="0"/>
              </a:rPr>
              <a:t>UNIT</a:t>
            </a:r>
            <a:br>
              <a:rPr lang="en" dirty="0">
                <a:solidFill>
                  <a:schemeClr val="accent3">
                    <a:lumMod val="50000"/>
                  </a:schemeClr>
                </a:solidFill>
                <a:latin typeface="Aero" pitchFamily="2" charset="0"/>
              </a:rPr>
            </a:br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Aero" pitchFamily="2" charset="0"/>
              </a:rPr>
              <a:t>PENGENDALIAN</a:t>
            </a:r>
            <a:br>
              <a:rPr lang="en" dirty="0">
                <a:solidFill>
                  <a:schemeClr val="accent3">
                    <a:lumMod val="50000"/>
                  </a:schemeClr>
                </a:solidFill>
                <a:latin typeface="Aero" pitchFamily="2" charset="0"/>
              </a:rPr>
            </a:br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Aero" pitchFamily="2" charset="0"/>
              </a:rPr>
              <a:t>GRATIFIKASI</a:t>
            </a:r>
            <a:endParaRPr dirty="0">
              <a:solidFill>
                <a:schemeClr val="accent3">
                  <a:lumMod val="50000"/>
                </a:schemeClr>
              </a:solidFill>
              <a:latin typeface="Aero" pitchFamily="2" charset="0"/>
            </a:endParaRPr>
          </a:p>
        </p:txBody>
      </p:sp>
      <p:sp>
        <p:nvSpPr>
          <p:cNvPr id="186" name="Google Shape;186;p23"/>
          <p:cNvSpPr/>
          <p:nvPr/>
        </p:nvSpPr>
        <p:spPr>
          <a:xfrm rot="-3280088">
            <a:off x="7250921" y="2886938"/>
            <a:ext cx="3639516" cy="1606861"/>
          </a:xfrm>
          <a:custGeom>
            <a:avLst/>
            <a:gdLst/>
            <a:ahLst/>
            <a:cxnLst/>
            <a:rect l="l" t="t" r="r" b="b"/>
            <a:pathLst>
              <a:path w="440" h="194" extrusionOk="0">
                <a:moveTo>
                  <a:pt x="262" y="39"/>
                </a:moveTo>
                <a:cubicBezTo>
                  <a:pt x="206" y="71"/>
                  <a:pt x="134" y="53"/>
                  <a:pt x="100" y="0"/>
                </a:cubicBezTo>
                <a:cubicBezTo>
                  <a:pt x="57" y="25"/>
                  <a:pt x="24" y="60"/>
                  <a:pt x="0" y="99"/>
                </a:cubicBezTo>
                <a:cubicBezTo>
                  <a:pt x="47" y="157"/>
                  <a:pt x="120" y="194"/>
                  <a:pt x="201" y="194"/>
                </a:cubicBezTo>
                <a:cubicBezTo>
                  <a:pt x="308" y="194"/>
                  <a:pt x="399" y="130"/>
                  <a:pt x="440" y="39"/>
                </a:cubicBezTo>
                <a:cubicBezTo>
                  <a:pt x="393" y="37"/>
                  <a:pt x="346" y="24"/>
                  <a:pt x="303" y="0"/>
                </a:cubicBezTo>
                <a:cubicBezTo>
                  <a:pt x="292" y="15"/>
                  <a:pt x="279" y="29"/>
                  <a:pt x="262" y="3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 rot="-3779206">
            <a:off x="8093759" y="3425042"/>
            <a:ext cx="2103936" cy="75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UPT</a:t>
            </a:r>
            <a:endParaRPr sz="2667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3"/>
          <p:cNvSpPr/>
          <p:nvPr/>
        </p:nvSpPr>
        <p:spPr>
          <a:xfrm rot="-3280088">
            <a:off x="6673255" y="382090"/>
            <a:ext cx="2386892" cy="2914773"/>
          </a:xfrm>
          <a:custGeom>
            <a:avLst/>
            <a:gdLst/>
            <a:ahLst/>
            <a:cxnLst/>
            <a:rect l="l" t="t" r="r" b="b"/>
            <a:pathLst>
              <a:path w="288" h="352" extrusionOk="0">
                <a:moveTo>
                  <a:pt x="27" y="0"/>
                </a:moveTo>
                <a:cubicBezTo>
                  <a:pt x="18" y="0"/>
                  <a:pt x="9" y="0"/>
                  <a:pt x="0" y="1"/>
                </a:cubicBezTo>
                <a:cubicBezTo>
                  <a:pt x="21" y="43"/>
                  <a:pt x="34" y="90"/>
                  <a:pt x="35" y="140"/>
                </a:cubicBezTo>
                <a:cubicBezTo>
                  <a:pt x="74" y="142"/>
                  <a:pt x="111" y="163"/>
                  <a:pt x="132" y="200"/>
                </a:cubicBezTo>
                <a:cubicBezTo>
                  <a:pt x="153" y="236"/>
                  <a:pt x="153" y="279"/>
                  <a:pt x="136" y="315"/>
                </a:cubicBezTo>
                <a:cubicBezTo>
                  <a:pt x="179" y="339"/>
                  <a:pt x="225" y="351"/>
                  <a:pt x="271" y="352"/>
                </a:cubicBezTo>
                <a:cubicBezTo>
                  <a:pt x="282" y="323"/>
                  <a:pt x="288" y="293"/>
                  <a:pt x="288" y="260"/>
                </a:cubicBezTo>
                <a:cubicBezTo>
                  <a:pt x="288" y="116"/>
                  <a:pt x="171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6826789" y="1144228"/>
            <a:ext cx="2104000" cy="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KKP</a:t>
            </a:r>
            <a:endParaRPr sz="2667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982190-DFF4-2D42-AA7E-8EB8F5E2043D}"/>
              </a:ext>
            </a:extLst>
          </p:cNvPr>
          <p:cNvGrpSpPr/>
          <p:nvPr/>
        </p:nvGrpSpPr>
        <p:grpSpPr>
          <a:xfrm>
            <a:off x="4648678" y="201319"/>
            <a:ext cx="5579929" cy="5753989"/>
            <a:chOff x="3486508" y="150989"/>
            <a:chExt cx="4184947" cy="4315492"/>
          </a:xfrm>
        </p:grpSpPr>
        <p:sp>
          <p:nvSpPr>
            <p:cNvPr id="185" name="Google Shape;185;p23"/>
            <p:cNvSpPr/>
            <p:nvPr/>
          </p:nvSpPr>
          <p:spPr>
            <a:xfrm rot="-3280088">
              <a:off x="5473588" y="2268615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 rot="-3280089">
              <a:off x="4747604" y="2232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 rot="-3280088">
              <a:off x="4196936" y="1445646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23"/>
          <p:cNvSpPr/>
          <p:nvPr/>
        </p:nvSpPr>
        <p:spPr>
          <a:xfrm rot="-3280089">
            <a:off x="5832656" y="1992925"/>
            <a:ext cx="2100859" cy="3400564"/>
          </a:xfrm>
          <a:custGeom>
            <a:avLst/>
            <a:gdLst/>
            <a:ahLst/>
            <a:cxnLst/>
            <a:rect l="l" t="t" r="r" b="b"/>
            <a:pathLst>
              <a:path w="254" h="411" extrusionOk="0">
                <a:moveTo>
                  <a:pt x="152" y="311"/>
                </a:moveTo>
                <a:cubicBezTo>
                  <a:pt x="124" y="254"/>
                  <a:pt x="145" y="185"/>
                  <a:pt x="200" y="153"/>
                </a:cubicBez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1" y="41"/>
                  <a:pt x="219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315"/>
                  <a:pt x="19" y="368"/>
                  <a:pt x="50" y="411"/>
                </a:cubicBezTo>
                <a:cubicBezTo>
                  <a:pt x="75" y="371"/>
                  <a:pt x="110" y="337"/>
                  <a:pt x="152" y="31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 rot="3725110" flipH="1">
            <a:off x="5604726" y="3425223"/>
            <a:ext cx="2103561" cy="75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ESELON I</a:t>
            </a:r>
            <a:endParaRPr sz="2667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Google Shape;607;p37">
            <a:extLst>
              <a:ext uri="{FF2B5EF4-FFF2-40B4-BE49-F238E27FC236}">
                <a16:creationId xmlns:a16="http://schemas.microsoft.com/office/drawing/2014/main" id="{B2B939D5-3E2E-8F48-9FF3-40D94AC06282}"/>
              </a:ext>
            </a:extLst>
          </p:cNvPr>
          <p:cNvGrpSpPr/>
          <p:nvPr/>
        </p:nvGrpSpPr>
        <p:grpSpPr>
          <a:xfrm>
            <a:off x="4559775" y="2663829"/>
            <a:ext cx="415916" cy="398964"/>
            <a:chOff x="5241175" y="4959100"/>
            <a:chExt cx="539775" cy="517775"/>
          </a:xfrm>
          <a:solidFill>
            <a:schemeClr val="accent4"/>
          </a:solidFill>
        </p:grpSpPr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id="{AFC53D5D-521D-E144-867A-8A1255E80794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id="{1D9AAA4D-63FB-8A43-95D1-72CA66855A0A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id="{686C4BB0-E32D-954D-B14D-E32F50E5F3F2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id="{6C913A1F-7908-4B4D-94C5-D186794CC70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id="{3897B471-590A-FA4F-BF2C-2C34BC2D49FE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13;p37">
              <a:extLst>
                <a:ext uri="{FF2B5EF4-FFF2-40B4-BE49-F238E27FC236}">
                  <a16:creationId xmlns:a16="http://schemas.microsoft.com/office/drawing/2014/main" id="{CF76B199-5070-AE41-93A4-0577B1BE6DBC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607;p37">
            <a:extLst>
              <a:ext uri="{FF2B5EF4-FFF2-40B4-BE49-F238E27FC236}">
                <a16:creationId xmlns:a16="http://schemas.microsoft.com/office/drawing/2014/main" id="{D9B79EB5-525E-4C41-BD1C-D1D5C63887AB}"/>
              </a:ext>
            </a:extLst>
          </p:cNvPr>
          <p:cNvGrpSpPr/>
          <p:nvPr/>
        </p:nvGrpSpPr>
        <p:grpSpPr>
          <a:xfrm flipH="1" flipV="1">
            <a:off x="3994770" y="3462329"/>
            <a:ext cx="475457" cy="456079"/>
            <a:chOff x="5241175" y="4959100"/>
            <a:chExt cx="539775" cy="517775"/>
          </a:xfrm>
          <a:solidFill>
            <a:schemeClr val="accent2"/>
          </a:solidFill>
        </p:grpSpPr>
        <p:sp>
          <p:nvSpPr>
            <p:cNvPr id="22" name="Google Shape;608;p37">
              <a:extLst>
                <a:ext uri="{FF2B5EF4-FFF2-40B4-BE49-F238E27FC236}">
                  <a16:creationId xmlns:a16="http://schemas.microsoft.com/office/drawing/2014/main" id="{DCFE1164-2FBA-BC4B-B2FC-DA435FC239E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09;p37">
              <a:extLst>
                <a:ext uri="{FF2B5EF4-FFF2-40B4-BE49-F238E27FC236}">
                  <a16:creationId xmlns:a16="http://schemas.microsoft.com/office/drawing/2014/main" id="{3B105925-CE7C-4349-AE21-0B3B3EFA3BB0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10;p37">
              <a:extLst>
                <a:ext uri="{FF2B5EF4-FFF2-40B4-BE49-F238E27FC236}">
                  <a16:creationId xmlns:a16="http://schemas.microsoft.com/office/drawing/2014/main" id="{BF7BE693-56F3-1643-B0BD-4743A9C4BCD6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1;p37">
              <a:extLst>
                <a:ext uri="{FF2B5EF4-FFF2-40B4-BE49-F238E27FC236}">
                  <a16:creationId xmlns:a16="http://schemas.microsoft.com/office/drawing/2014/main" id="{658E480A-EA2D-1346-962D-0138BAADD382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12;p37">
              <a:extLst>
                <a:ext uri="{FF2B5EF4-FFF2-40B4-BE49-F238E27FC236}">
                  <a16:creationId xmlns:a16="http://schemas.microsoft.com/office/drawing/2014/main" id="{7B30A793-C399-FC44-B524-5A0B7129674C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3;p37">
              <a:extLst>
                <a:ext uri="{FF2B5EF4-FFF2-40B4-BE49-F238E27FC236}">
                  <a16:creationId xmlns:a16="http://schemas.microsoft.com/office/drawing/2014/main" id="{F3FB2F8E-BA07-194F-AFAB-F3C755B2A497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607;p37">
            <a:extLst>
              <a:ext uri="{FF2B5EF4-FFF2-40B4-BE49-F238E27FC236}">
                <a16:creationId xmlns:a16="http://schemas.microsoft.com/office/drawing/2014/main" id="{3BBDFCA8-0513-094B-A3A6-D391A4FFE035}"/>
              </a:ext>
            </a:extLst>
          </p:cNvPr>
          <p:cNvGrpSpPr/>
          <p:nvPr/>
        </p:nvGrpSpPr>
        <p:grpSpPr>
          <a:xfrm>
            <a:off x="3985292" y="1767392"/>
            <a:ext cx="601669" cy="577147"/>
            <a:chOff x="5241175" y="4959100"/>
            <a:chExt cx="539775" cy="517775"/>
          </a:xfrm>
          <a:solidFill>
            <a:schemeClr val="accent3"/>
          </a:solidFill>
        </p:grpSpPr>
        <p:sp>
          <p:nvSpPr>
            <p:cNvPr id="29" name="Google Shape;608;p37">
              <a:extLst>
                <a:ext uri="{FF2B5EF4-FFF2-40B4-BE49-F238E27FC236}">
                  <a16:creationId xmlns:a16="http://schemas.microsoft.com/office/drawing/2014/main" id="{C4FC98A3-C5A9-DF45-BE45-D3183E4CAD84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09;p37">
              <a:extLst>
                <a:ext uri="{FF2B5EF4-FFF2-40B4-BE49-F238E27FC236}">
                  <a16:creationId xmlns:a16="http://schemas.microsoft.com/office/drawing/2014/main" id="{C69D08A5-080C-8941-9FC0-47027478A5D5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10;p37">
              <a:extLst>
                <a:ext uri="{FF2B5EF4-FFF2-40B4-BE49-F238E27FC236}">
                  <a16:creationId xmlns:a16="http://schemas.microsoft.com/office/drawing/2014/main" id="{E5CBC78B-EAC1-CB4A-9CE2-2E532D617AD3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1;p37">
              <a:extLst>
                <a:ext uri="{FF2B5EF4-FFF2-40B4-BE49-F238E27FC236}">
                  <a16:creationId xmlns:a16="http://schemas.microsoft.com/office/drawing/2014/main" id="{3744E7E2-725F-054D-A0D8-8095FA9D8C3E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2;p37">
              <a:extLst>
                <a:ext uri="{FF2B5EF4-FFF2-40B4-BE49-F238E27FC236}">
                  <a16:creationId xmlns:a16="http://schemas.microsoft.com/office/drawing/2014/main" id="{119B064D-2EA3-1E47-99CB-C4023A4A4EA8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3;p37">
              <a:extLst>
                <a:ext uri="{FF2B5EF4-FFF2-40B4-BE49-F238E27FC236}">
                  <a16:creationId xmlns:a16="http://schemas.microsoft.com/office/drawing/2014/main" id="{7A1DA2D2-EB05-1A4E-A799-12CC644550E4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29AB9C-4F74-1A45-A007-C23E95EEDA3D}"/>
              </a:ext>
            </a:extLst>
          </p:cNvPr>
          <p:cNvSpPr txBox="1"/>
          <p:nvPr/>
        </p:nvSpPr>
        <p:spPr>
          <a:xfrm>
            <a:off x="557313" y="5899170"/>
            <a:ext cx="74657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6A00">
                    <a:lumMod val="75000"/>
                  </a:srgbClr>
                </a:solidFill>
                <a:latin typeface="Arial"/>
                <a:cs typeface="Arial"/>
                <a:sym typeface="Arial"/>
              </a:rPr>
              <a:t>DI LINGKUNGAN KEMENTERIAN KELAUTAN DAN PERIKANAN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CE100E-5601-6045-8D6B-3B4D468D0CEF}"/>
              </a:ext>
            </a:extLst>
          </p:cNvPr>
          <p:cNvSpPr/>
          <p:nvPr/>
        </p:nvSpPr>
        <p:spPr>
          <a:xfrm>
            <a:off x="5250872" y="401781"/>
            <a:ext cx="5264728" cy="5264728"/>
          </a:xfrm>
          <a:prstGeom prst="ellipse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82;p23">
            <a:extLst>
              <a:ext uri="{FF2B5EF4-FFF2-40B4-BE49-F238E27FC236}">
                <a16:creationId xmlns:a16="http://schemas.microsoft.com/office/drawing/2014/main" id="{2D81BE74-2A2D-CF4D-B16B-40FAD30A2819}"/>
              </a:ext>
            </a:extLst>
          </p:cNvPr>
          <p:cNvSpPr txBox="1">
            <a:spLocks/>
          </p:cNvSpPr>
          <p:nvPr/>
        </p:nvSpPr>
        <p:spPr>
          <a:xfrm>
            <a:off x="1740888" y="590963"/>
            <a:ext cx="2665665" cy="102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defTabSz="1219170">
              <a:buClr>
                <a:srgbClr val="222222"/>
              </a:buClr>
            </a:pPr>
            <a:r>
              <a:rPr lang="en-ID" sz="7200" b="1" kern="0" dirty="0">
                <a:solidFill>
                  <a:srgbClr val="CA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KPK</a:t>
            </a:r>
          </a:p>
        </p:txBody>
      </p:sp>
      <p:sp>
        <p:nvSpPr>
          <p:cNvPr id="184" name="Google Shape;184;p23"/>
          <p:cNvSpPr/>
          <p:nvPr/>
        </p:nvSpPr>
        <p:spPr>
          <a:xfrm rot="-3280241">
            <a:off x="6990999" y="2149038"/>
            <a:ext cx="1764557" cy="1761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Heart 38">
            <a:extLst>
              <a:ext uri="{FF2B5EF4-FFF2-40B4-BE49-F238E27FC236}">
                <a16:creationId xmlns:a16="http://schemas.microsoft.com/office/drawing/2014/main" id="{B535F801-FF62-8F4F-9ADE-CD87F3765E22}"/>
              </a:ext>
            </a:extLst>
          </p:cNvPr>
          <p:cNvSpPr/>
          <p:nvPr/>
        </p:nvSpPr>
        <p:spPr>
          <a:xfrm>
            <a:off x="7648806" y="2848146"/>
            <a:ext cx="429292" cy="429292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ko-KR" altLang="en-US" sz="3600" kern="0">
              <a:solidFill>
                <a:srgbClr val="FFFFFF"/>
              </a:solidFill>
              <a:latin typeface="Arial"/>
              <a:ea typeface="맑은 고딕" panose="020B0503020000020004" pitchFamily="34" charset="-127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6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942C95-7F9C-A44D-9B8C-66183D3A2FC7}"/>
              </a:ext>
            </a:extLst>
          </p:cNvPr>
          <p:cNvSpPr/>
          <p:nvPr/>
        </p:nvSpPr>
        <p:spPr>
          <a:xfrm>
            <a:off x="151916" y="1496979"/>
            <a:ext cx="9143408" cy="4424423"/>
          </a:xfrm>
          <a:prstGeom prst="roundRect">
            <a:avLst>
              <a:gd name="adj" fmla="val 7083"/>
            </a:avLst>
          </a:prstGeom>
          <a:solidFill>
            <a:srgbClr val="B4DCFA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457189" indent="-457189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Mengidentifikasi titik rawan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thd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unit kerja/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yanblik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berpotensi tinggi menerima/memberikan Gratifikasi. 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Menerima, menganalisis, &amp; mengadministrasikan laporan penerimaan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hal Pegawai/PN melaporkan </a:t>
            </a:r>
            <a:r>
              <a:rPr lang="id-ID" sz="2000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penerimaan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Gratifikasi. 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Menerima, menganalisis, &amp; mengadministrasikan laporan penerimaan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hal Pegawai/PN melaporkan </a:t>
            </a:r>
            <a:r>
              <a:rPr lang="id-ID" sz="2000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penolakan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Gratifikasi. 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Meneruskan laporan penerimaan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KPK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hal laporan Gratifikasi diterima secara manual.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Melaporkan rekapitulasi laporan penerimaan &amp; penolakan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KPK setiap 6 bulan/sewaktu-waktu apabila diperlukan.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...</a:t>
            </a:r>
          </a:p>
        </p:txBody>
      </p:sp>
      <p:sp>
        <p:nvSpPr>
          <p:cNvPr id="329" name="Google Shape;329;p34"/>
          <p:cNvSpPr/>
          <p:nvPr/>
        </p:nvSpPr>
        <p:spPr>
          <a:xfrm>
            <a:off x="8469451" y="167014"/>
            <a:ext cx="2250187" cy="20467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609585">
              <a:defRPr/>
            </a:pPr>
            <a:r>
              <a:rPr lang="id-ID" sz="3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TUGAS </a:t>
            </a:r>
          </a:p>
          <a:p>
            <a:pPr algn="ctr" defTabSz="609585">
              <a:defRPr/>
            </a:pPr>
            <a:r>
              <a:rPr lang="id-ID" sz="3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UPG KKP</a:t>
            </a:r>
          </a:p>
        </p:txBody>
      </p:sp>
      <p:grpSp>
        <p:nvGrpSpPr>
          <p:cNvPr id="10" name="Google Shape;350;p37">
            <a:extLst>
              <a:ext uri="{FF2B5EF4-FFF2-40B4-BE49-F238E27FC236}">
                <a16:creationId xmlns:a16="http://schemas.microsoft.com/office/drawing/2014/main" id="{1673CC06-DEDF-0B4F-A51D-1FCDCD8939CD}"/>
              </a:ext>
            </a:extLst>
          </p:cNvPr>
          <p:cNvGrpSpPr/>
          <p:nvPr/>
        </p:nvGrpSpPr>
        <p:grpSpPr>
          <a:xfrm>
            <a:off x="10658956" y="5408435"/>
            <a:ext cx="993561" cy="1256551"/>
            <a:chOff x="584925" y="238125"/>
            <a:chExt cx="415200" cy="525100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11" name="Google Shape;351;p37">
              <a:extLst>
                <a:ext uri="{FF2B5EF4-FFF2-40B4-BE49-F238E27FC236}">
                  <a16:creationId xmlns:a16="http://schemas.microsoft.com/office/drawing/2014/main" id="{B24D11E3-00A1-A044-9A45-CBAF512B2FBF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2;p37">
              <a:extLst>
                <a:ext uri="{FF2B5EF4-FFF2-40B4-BE49-F238E27FC236}">
                  <a16:creationId xmlns:a16="http://schemas.microsoft.com/office/drawing/2014/main" id="{68FE0827-1CEC-3249-9624-7381DFC7740E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3;p37">
              <a:extLst>
                <a:ext uri="{FF2B5EF4-FFF2-40B4-BE49-F238E27FC236}">
                  <a16:creationId xmlns:a16="http://schemas.microsoft.com/office/drawing/2014/main" id="{3ED27227-F27B-2945-8AAD-D3D111F24B5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54;p37">
              <a:extLst>
                <a:ext uri="{FF2B5EF4-FFF2-40B4-BE49-F238E27FC236}">
                  <a16:creationId xmlns:a16="http://schemas.microsoft.com/office/drawing/2014/main" id="{D94CCD1A-EFE8-AF4F-A02A-98C610660E53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5;p37">
              <a:extLst>
                <a:ext uri="{FF2B5EF4-FFF2-40B4-BE49-F238E27FC236}">
                  <a16:creationId xmlns:a16="http://schemas.microsoft.com/office/drawing/2014/main" id="{9E2E4544-7E1D-3844-A3DA-A31DC04E92FC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6;p37">
              <a:extLst>
                <a:ext uri="{FF2B5EF4-FFF2-40B4-BE49-F238E27FC236}">
                  <a16:creationId xmlns:a16="http://schemas.microsoft.com/office/drawing/2014/main" id="{8F649C61-6AC7-6040-901D-69938DC0551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433;p37">
            <a:extLst>
              <a:ext uri="{FF2B5EF4-FFF2-40B4-BE49-F238E27FC236}">
                <a16:creationId xmlns:a16="http://schemas.microsoft.com/office/drawing/2014/main" id="{7D4B9332-2436-F340-9215-D2BE5C24ACF5}"/>
              </a:ext>
            </a:extLst>
          </p:cNvPr>
          <p:cNvGrpSpPr/>
          <p:nvPr/>
        </p:nvGrpSpPr>
        <p:grpSpPr>
          <a:xfrm rot="20018859">
            <a:off x="10230365" y="6004242"/>
            <a:ext cx="487332" cy="487332"/>
            <a:chOff x="1922075" y="1629000"/>
            <a:chExt cx="437200" cy="437200"/>
          </a:xfrm>
        </p:grpSpPr>
        <p:sp>
          <p:nvSpPr>
            <p:cNvPr id="18" name="Google Shape;434;p37">
              <a:extLst>
                <a:ext uri="{FF2B5EF4-FFF2-40B4-BE49-F238E27FC236}">
                  <a16:creationId xmlns:a16="http://schemas.microsoft.com/office/drawing/2014/main" id="{A25234FD-6339-514E-9ABD-A3DD9FEDA844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35;p37">
              <a:extLst>
                <a:ext uri="{FF2B5EF4-FFF2-40B4-BE49-F238E27FC236}">
                  <a16:creationId xmlns:a16="http://schemas.microsoft.com/office/drawing/2014/main" id="{2F42AF86-7920-B14C-92B8-C3F6B73A2AA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184;p23">
            <a:extLst>
              <a:ext uri="{FF2B5EF4-FFF2-40B4-BE49-F238E27FC236}">
                <a16:creationId xmlns:a16="http://schemas.microsoft.com/office/drawing/2014/main" id="{362C39B2-DAFF-8A4C-90DE-0FF04F0B9B3F}"/>
              </a:ext>
            </a:extLst>
          </p:cNvPr>
          <p:cNvSpPr/>
          <p:nvPr/>
        </p:nvSpPr>
        <p:spPr>
          <a:xfrm rot="18319759">
            <a:off x="10215985" y="3240267"/>
            <a:ext cx="967735" cy="965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BDDC51-D145-1F4A-B65D-F55FD7AA2967}"/>
              </a:ext>
            </a:extLst>
          </p:cNvPr>
          <p:cNvGrpSpPr/>
          <p:nvPr/>
        </p:nvGrpSpPr>
        <p:grpSpPr>
          <a:xfrm>
            <a:off x="8931387" y="2172081"/>
            <a:ext cx="3060197" cy="3155657"/>
            <a:chOff x="3486508" y="150989"/>
            <a:chExt cx="4184947" cy="4315492"/>
          </a:xfrm>
        </p:grpSpPr>
        <p:sp>
          <p:nvSpPr>
            <p:cNvPr id="35" name="Google Shape;185;p23">
              <a:extLst>
                <a:ext uri="{FF2B5EF4-FFF2-40B4-BE49-F238E27FC236}">
                  <a16:creationId xmlns:a16="http://schemas.microsoft.com/office/drawing/2014/main" id="{760C90DE-99D1-FD43-ADFD-B354C0FAEBC7}"/>
                </a:ext>
              </a:extLst>
            </p:cNvPr>
            <p:cNvSpPr/>
            <p:nvPr/>
          </p:nvSpPr>
          <p:spPr>
            <a:xfrm rot="-3280088">
              <a:off x="5473588" y="2268615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8;p23">
              <a:extLst>
                <a:ext uri="{FF2B5EF4-FFF2-40B4-BE49-F238E27FC236}">
                  <a16:creationId xmlns:a16="http://schemas.microsoft.com/office/drawing/2014/main" id="{0CB76ABE-C26C-3E4F-AD34-7D4225C03925}"/>
                </a:ext>
              </a:extLst>
            </p:cNvPr>
            <p:cNvSpPr/>
            <p:nvPr/>
          </p:nvSpPr>
          <p:spPr>
            <a:xfrm rot="-3280089">
              <a:off x="4747604" y="2232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1;p23">
              <a:extLst>
                <a:ext uri="{FF2B5EF4-FFF2-40B4-BE49-F238E27FC236}">
                  <a16:creationId xmlns:a16="http://schemas.microsoft.com/office/drawing/2014/main" id="{E88A24CD-8F7D-CF43-99EC-D76EAD88808C}"/>
                </a:ext>
              </a:extLst>
            </p:cNvPr>
            <p:cNvSpPr/>
            <p:nvPr/>
          </p:nvSpPr>
          <p:spPr>
            <a:xfrm rot="-3280088">
              <a:off x="4196936" y="1445646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186;p23">
            <a:extLst>
              <a:ext uri="{FF2B5EF4-FFF2-40B4-BE49-F238E27FC236}">
                <a16:creationId xmlns:a16="http://schemas.microsoft.com/office/drawing/2014/main" id="{117679F2-BBD3-2948-8217-389F1A93D48F}"/>
              </a:ext>
            </a:extLst>
          </p:cNvPr>
          <p:cNvSpPr/>
          <p:nvPr/>
        </p:nvSpPr>
        <p:spPr>
          <a:xfrm rot="12919912">
            <a:off x="10065652" y="2630369"/>
            <a:ext cx="1996017" cy="881251"/>
          </a:xfrm>
          <a:custGeom>
            <a:avLst/>
            <a:gdLst/>
            <a:ahLst/>
            <a:cxnLst/>
            <a:rect l="l" t="t" r="r" b="b"/>
            <a:pathLst>
              <a:path w="440" h="194" extrusionOk="0">
                <a:moveTo>
                  <a:pt x="262" y="39"/>
                </a:moveTo>
                <a:cubicBezTo>
                  <a:pt x="206" y="71"/>
                  <a:pt x="134" y="53"/>
                  <a:pt x="100" y="0"/>
                </a:cubicBezTo>
                <a:cubicBezTo>
                  <a:pt x="57" y="25"/>
                  <a:pt x="24" y="60"/>
                  <a:pt x="0" y="99"/>
                </a:cubicBezTo>
                <a:cubicBezTo>
                  <a:pt x="47" y="157"/>
                  <a:pt x="120" y="194"/>
                  <a:pt x="201" y="194"/>
                </a:cubicBezTo>
                <a:cubicBezTo>
                  <a:pt x="308" y="194"/>
                  <a:pt x="399" y="130"/>
                  <a:pt x="440" y="39"/>
                </a:cubicBezTo>
                <a:cubicBezTo>
                  <a:pt x="393" y="37"/>
                  <a:pt x="346" y="24"/>
                  <a:pt x="303" y="0"/>
                </a:cubicBezTo>
                <a:cubicBezTo>
                  <a:pt x="292" y="15"/>
                  <a:pt x="279" y="29"/>
                  <a:pt x="262" y="3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87;p23">
            <a:extLst>
              <a:ext uri="{FF2B5EF4-FFF2-40B4-BE49-F238E27FC236}">
                <a16:creationId xmlns:a16="http://schemas.microsoft.com/office/drawing/2014/main" id="{9EC77828-4BF5-6C47-9ABD-CD6D613628E1}"/>
              </a:ext>
            </a:extLst>
          </p:cNvPr>
          <p:cNvSpPr txBox="1"/>
          <p:nvPr/>
        </p:nvSpPr>
        <p:spPr>
          <a:xfrm rot="2023466">
            <a:off x="10547146" y="2823906"/>
            <a:ext cx="1153860" cy="4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UPT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189;p23">
            <a:extLst>
              <a:ext uri="{FF2B5EF4-FFF2-40B4-BE49-F238E27FC236}">
                <a16:creationId xmlns:a16="http://schemas.microsoft.com/office/drawing/2014/main" id="{63CD3473-FA0D-F141-B7A8-B3A2B79D3930}"/>
              </a:ext>
            </a:extLst>
          </p:cNvPr>
          <p:cNvSpPr/>
          <p:nvPr/>
        </p:nvSpPr>
        <p:spPr>
          <a:xfrm rot="12919912">
            <a:off x="9394056" y="2932018"/>
            <a:ext cx="1309041" cy="1598548"/>
          </a:xfrm>
          <a:custGeom>
            <a:avLst/>
            <a:gdLst/>
            <a:ahLst/>
            <a:cxnLst/>
            <a:rect l="l" t="t" r="r" b="b"/>
            <a:pathLst>
              <a:path w="288" h="352" extrusionOk="0">
                <a:moveTo>
                  <a:pt x="27" y="0"/>
                </a:moveTo>
                <a:cubicBezTo>
                  <a:pt x="18" y="0"/>
                  <a:pt x="9" y="0"/>
                  <a:pt x="0" y="1"/>
                </a:cubicBezTo>
                <a:cubicBezTo>
                  <a:pt x="21" y="43"/>
                  <a:pt x="34" y="90"/>
                  <a:pt x="35" y="140"/>
                </a:cubicBezTo>
                <a:cubicBezTo>
                  <a:pt x="74" y="142"/>
                  <a:pt x="111" y="163"/>
                  <a:pt x="132" y="200"/>
                </a:cubicBezTo>
                <a:cubicBezTo>
                  <a:pt x="153" y="236"/>
                  <a:pt x="153" y="279"/>
                  <a:pt x="136" y="315"/>
                </a:cubicBezTo>
                <a:cubicBezTo>
                  <a:pt x="179" y="339"/>
                  <a:pt x="225" y="351"/>
                  <a:pt x="271" y="352"/>
                </a:cubicBezTo>
                <a:cubicBezTo>
                  <a:pt x="282" y="323"/>
                  <a:pt x="288" y="293"/>
                  <a:pt x="288" y="260"/>
                </a:cubicBezTo>
                <a:cubicBezTo>
                  <a:pt x="288" y="116"/>
                  <a:pt x="171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90;p23">
            <a:extLst>
              <a:ext uri="{FF2B5EF4-FFF2-40B4-BE49-F238E27FC236}">
                <a16:creationId xmlns:a16="http://schemas.microsoft.com/office/drawing/2014/main" id="{FEF7E777-FAD4-F545-99DF-96DB55B2C431}"/>
              </a:ext>
            </a:extLst>
          </p:cNvPr>
          <p:cNvSpPr txBox="1"/>
          <p:nvPr/>
        </p:nvSpPr>
        <p:spPr>
          <a:xfrm rot="16200000">
            <a:off x="9296213" y="3518781"/>
            <a:ext cx="1153896" cy="41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KKP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192;p23">
            <a:extLst>
              <a:ext uri="{FF2B5EF4-FFF2-40B4-BE49-F238E27FC236}">
                <a16:creationId xmlns:a16="http://schemas.microsoft.com/office/drawing/2014/main" id="{984DD238-8F75-424B-97DB-8327563EEFA4}"/>
              </a:ext>
            </a:extLst>
          </p:cNvPr>
          <p:cNvSpPr/>
          <p:nvPr/>
        </p:nvSpPr>
        <p:spPr>
          <a:xfrm rot="12919911">
            <a:off x="10489130" y="3338250"/>
            <a:ext cx="1152173" cy="1864969"/>
          </a:xfrm>
          <a:custGeom>
            <a:avLst/>
            <a:gdLst/>
            <a:ahLst/>
            <a:cxnLst/>
            <a:rect l="l" t="t" r="r" b="b"/>
            <a:pathLst>
              <a:path w="254" h="411" extrusionOk="0">
                <a:moveTo>
                  <a:pt x="152" y="311"/>
                </a:moveTo>
                <a:cubicBezTo>
                  <a:pt x="124" y="254"/>
                  <a:pt x="145" y="185"/>
                  <a:pt x="200" y="153"/>
                </a:cubicBez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1" y="41"/>
                  <a:pt x="219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315"/>
                  <a:pt x="19" y="368"/>
                  <a:pt x="50" y="411"/>
                </a:cubicBezTo>
                <a:cubicBezTo>
                  <a:pt x="75" y="371"/>
                  <a:pt x="110" y="337"/>
                  <a:pt x="152" y="31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93;p23">
            <a:extLst>
              <a:ext uri="{FF2B5EF4-FFF2-40B4-BE49-F238E27FC236}">
                <a16:creationId xmlns:a16="http://schemas.microsoft.com/office/drawing/2014/main" id="{665D8181-7538-3648-8487-30AD20569081}"/>
              </a:ext>
            </a:extLst>
          </p:cNvPr>
          <p:cNvSpPr txBox="1"/>
          <p:nvPr/>
        </p:nvSpPr>
        <p:spPr>
          <a:xfrm rot="19925110" flipH="1">
            <a:off x="10547301" y="4189115"/>
            <a:ext cx="1153655" cy="4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ESELON I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" name="Google Shape;504;p37">
            <a:extLst>
              <a:ext uri="{FF2B5EF4-FFF2-40B4-BE49-F238E27FC236}">
                <a16:creationId xmlns:a16="http://schemas.microsoft.com/office/drawing/2014/main" id="{85057B0D-CC98-7D4B-B935-C8C6F543EAE4}"/>
              </a:ext>
            </a:extLst>
          </p:cNvPr>
          <p:cNvGrpSpPr/>
          <p:nvPr/>
        </p:nvGrpSpPr>
        <p:grpSpPr>
          <a:xfrm>
            <a:off x="10530340" y="3613220"/>
            <a:ext cx="312811" cy="231429"/>
            <a:chOff x="5255200" y="3006475"/>
            <a:chExt cx="511700" cy="378575"/>
          </a:xfrm>
        </p:grpSpPr>
        <p:sp>
          <p:nvSpPr>
            <p:cNvPr id="41" name="Google Shape;505;p37">
              <a:extLst>
                <a:ext uri="{FF2B5EF4-FFF2-40B4-BE49-F238E27FC236}">
                  <a16:creationId xmlns:a16="http://schemas.microsoft.com/office/drawing/2014/main" id="{F1EC1CF5-8076-424D-9E4B-44CEE7F63FE0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6;p37">
              <a:extLst>
                <a:ext uri="{FF2B5EF4-FFF2-40B4-BE49-F238E27FC236}">
                  <a16:creationId xmlns:a16="http://schemas.microsoft.com/office/drawing/2014/main" id="{86A67F84-A26E-8F4E-904A-14EB496BE0F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9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942C95-7F9C-A44D-9B8C-66183D3A2FC7}"/>
              </a:ext>
            </a:extLst>
          </p:cNvPr>
          <p:cNvSpPr/>
          <p:nvPr/>
        </p:nvSpPr>
        <p:spPr>
          <a:xfrm>
            <a:off x="264541" y="1500438"/>
            <a:ext cx="8983297" cy="5136780"/>
          </a:xfrm>
          <a:prstGeom prst="roundRect">
            <a:avLst>
              <a:gd name="adj" fmla="val 7083"/>
            </a:avLst>
          </a:prstGeom>
          <a:solidFill>
            <a:srgbClr val="B4DCFA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457200" indent="-457200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Menyampaikan hasil pengelolaan laporan penerimaan &amp; penolakan Gratifikasi &amp; usulan kebijakan Pengendalian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Menteri. 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Melakukan sosialisasi ketentuan Gratifikasi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pihak internal &amp; eksternal KKP.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Melakukan pemeliharaan barang Gratifikasi s.d. adanya penetapan status barang.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Melakukan pemantauan &amp; evaluasi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dlm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rangka Pengendalian Gratifikasi.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Menyampaikan laporan Pengendalian Gratifikasi di lingkungan KKP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Menteri paling lambat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tgl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15 semester berikutnya.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Menyusun format laporan Pengendalian Gratifikasi tingkat UPG unit kerja eselon I &amp; UPG UPT.</a:t>
            </a:r>
          </a:p>
          <a:p>
            <a:pPr marL="457189" indent="-457189" defTabSz="609585">
              <a:spcAft>
                <a:spcPts val="800"/>
              </a:spcAft>
              <a:buFont typeface="+mj-lt"/>
              <a:buAutoNum type="arabicPeriod" startAt="6"/>
              <a:defRPr/>
            </a:pP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Mempersiapkan perangkat aturan, juknis, &amp; kebutuhan lain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yg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sejenis </a:t>
            </a:r>
            <a:r>
              <a:rPr lang="id-ID" sz="2000" dirty="0" err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utk</a:t>
            </a:r>
            <a:r>
              <a:rPr lang="id-ID" sz="20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 mendukung penerapan Pengendalian Gratifikasi. </a:t>
            </a:r>
          </a:p>
        </p:txBody>
      </p:sp>
      <p:sp>
        <p:nvSpPr>
          <p:cNvPr id="329" name="Google Shape;329;p34"/>
          <p:cNvSpPr/>
          <p:nvPr/>
        </p:nvSpPr>
        <p:spPr>
          <a:xfrm>
            <a:off x="8775200" y="152980"/>
            <a:ext cx="2250187" cy="20467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609585">
              <a:defRPr/>
            </a:pPr>
            <a:r>
              <a:rPr lang="id-ID" sz="3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TUGAS </a:t>
            </a:r>
          </a:p>
          <a:p>
            <a:pPr algn="ctr" defTabSz="609585">
              <a:defRPr/>
            </a:pPr>
            <a:r>
              <a:rPr lang="id-ID" sz="3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UPG KKP</a:t>
            </a:r>
          </a:p>
        </p:txBody>
      </p:sp>
      <p:grpSp>
        <p:nvGrpSpPr>
          <p:cNvPr id="10" name="Google Shape;350;p37">
            <a:extLst>
              <a:ext uri="{FF2B5EF4-FFF2-40B4-BE49-F238E27FC236}">
                <a16:creationId xmlns:a16="http://schemas.microsoft.com/office/drawing/2014/main" id="{1673CC06-DEDF-0B4F-A51D-1FCDCD8939CD}"/>
              </a:ext>
            </a:extLst>
          </p:cNvPr>
          <p:cNvGrpSpPr/>
          <p:nvPr/>
        </p:nvGrpSpPr>
        <p:grpSpPr>
          <a:xfrm>
            <a:off x="10658956" y="5408435"/>
            <a:ext cx="993561" cy="1256551"/>
            <a:chOff x="584925" y="238125"/>
            <a:chExt cx="415200" cy="525100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11" name="Google Shape;351;p37">
              <a:extLst>
                <a:ext uri="{FF2B5EF4-FFF2-40B4-BE49-F238E27FC236}">
                  <a16:creationId xmlns:a16="http://schemas.microsoft.com/office/drawing/2014/main" id="{B24D11E3-00A1-A044-9A45-CBAF512B2FBF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2;p37">
              <a:extLst>
                <a:ext uri="{FF2B5EF4-FFF2-40B4-BE49-F238E27FC236}">
                  <a16:creationId xmlns:a16="http://schemas.microsoft.com/office/drawing/2014/main" id="{68FE0827-1CEC-3249-9624-7381DFC7740E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3;p37">
              <a:extLst>
                <a:ext uri="{FF2B5EF4-FFF2-40B4-BE49-F238E27FC236}">
                  <a16:creationId xmlns:a16="http://schemas.microsoft.com/office/drawing/2014/main" id="{3ED27227-F27B-2945-8AAD-D3D111F24B5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54;p37">
              <a:extLst>
                <a:ext uri="{FF2B5EF4-FFF2-40B4-BE49-F238E27FC236}">
                  <a16:creationId xmlns:a16="http://schemas.microsoft.com/office/drawing/2014/main" id="{D94CCD1A-EFE8-AF4F-A02A-98C610660E53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5;p37">
              <a:extLst>
                <a:ext uri="{FF2B5EF4-FFF2-40B4-BE49-F238E27FC236}">
                  <a16:creationId xmlns:a16="http://schemas.microsoft.com/office/drawing/2014/main" id="{9E2E4544-7E1D-3844-A3DA-A31DC04E92FC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6;p37">
              <a:extLst>
                <a:ext uri="{FF2B5EF4-FFF2-40B4-BE49-F238E27FC236}">
                  <a16:creationId xmlns:a16="http://schemas.microsoft.com/office/drawing/2014/main" id="{8F649C61-6AC7-6040-901D-69938DC05517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433;p37">
            <a:extLst>
              <a:ext uri="{FF2B5EF4-FFF2-40B4-BE49-F238E27FC236}">
                <a16:creationId xmlns:a16="http://schemas.microsoft.com/office/drawing/2014/main" id="{7D4B9332-2436-F340-9215-D2BE5C24ACF5}"/>
              </a:ext>
            </a:extLst>
          </p:cNvPr>
          <p:cNvGrpSpPr/>
          <p:nvPr/>
        </p:nvGrpSpPr>
        <p:grpSpPr>
          <a:xfrm rot="20018859">
            <a:off x="10230365" y="6004242"/>
            <a:ext cx="487332" cy="487332"/>
            <a:chOff x="1922075" y="1629000"/>
            <a:chExt cx="437200" cy="437200"/>
          </a:xfrm>
        </p:grpSpPr>
        <p:sp>
          <p:nvSpPr>
            <p:cNvPr id="18" name="Google Shape;434;p37">
              <a:extLst>
                <a:ext uri="{FF2B5EF4-FFF2-40B4-BE49-F238E27FC236}">
                  <a16:creationId xmlns:a16="http://schemas.microsoft.com/office/drawing/2014/main" id="{A25234FD-6339-514E-9ABD-A3DD9FEDA844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35;p37">
              <a:extLst>
                <a:ext uri="{FF2B5EF4-FFF2-40B4-BE49-F238E27FC236}">
                  <a16:creationId xmlns:a16="http://schemas.microsoft.com/office/drawing/2014/main" id="{2F42AF86-7920-B14C-92B8-C3F6B73A2AA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184;p23">
            <a:extLst>
              <a:ext uri="{FF2B5EF4-FFF2-40B4-BE49-F238E27FC236}">
                <a16:creationId xmlns:a16="http://schemas.microsoft.com/office/drawing/2014/main" id="{362C39B2-DAFF-8A4C-90DE-0FF04F0B9B3F}"/>
              </a:ext>
            </a:extLst>
          </p:cNvPr>
          <p:cNvSpPr/>
          <p:nvPr/>
        </p:nvSpPr>
        <p:spPr>
          <a:xfrm rot="18319759">
            <a:off x="10215985" y="3240267"/>
            <a:ext cx="967735" cy="965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BDDC51-D145-1F4A-B65D-F55FD7AA2967}"/>
              </a:ext>
            </a:extLst>
          </p:cNvPr>
          <p:cNvGrpSpPr/>
          <p:nvPr/>
        </p:nvGrpSpPr>
        <p:grpSpPr>
          <a:xfrm>
            <a:off x="8931387" y="2172081"/>
            <a:ext cx="3060197" cy="3155657"/>
            <a:chOff x="3486508" y="150989"/>
            <a:chExt cx="4184947" cy="4315492"/>
          </a:xfrm>
        </p:grpSpPr>
        <p:sp>
          <p:nvSpPr>
            <p:cNvPr id="35" name="Google Shape;185;p23">
              <a:extLst>
                <a:ext uri="{FF2B5EF4-FFF2-40B4-BE49-F238E27FC236}">
                  <a16:creationId xmlns:a16="http://schemas.microsoft.com/office/drawing/2014/main" id="{760C90DE-99D1-FD43-ADFD-B354C0FAEBC7}"/>
                </a:ext>
              </a:extLst>
            </p:cNvPr>
            <p:cNvSpPr/>
            <p:nvPr/>
          </p:nvSpPr>
          <p:spPr>
            <a:xfrm rot="-3280088">
              <a:off x="5473588" y="2268615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8;p23">
              <a:extLst>
                <a:ext uri="{FF2B5EF4-FFF2-40B4-BE49-F238E27FC236}">
                  <a16:creationId xmlns:a16="http://schemas.microsoft.com/office/drawing/2014/main" id="{0CB76ABE-C26C-3E4F-AD34-7D4225C03925}"/>
                </a:ext>
              </a:extLst>
            </p:cNvPr>
            <p:cNvSpPr/>
            <p:nvPr/>
          </p:nvSpPr>
          <p:spPr>
            <a:xfrm rot="-3280089">
              <a:off x="4747604" y="2232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1;p23">
              <a:extLst>
                <a:ext uri="{FF2B5EF4-FFF2-40B4-BE49-F238E27FC236}">
                  <a16:creationId xmlns:a16="http://schemas.microsoft.com/office/drawing/2014/main" id="{E88A24CD-8F7D-CF43-99EC-D76EAD88808C}"/>
                </a:ext>
              </a:extLst>
            </p:cNvPr>
            <p:cNvSpPr/>
            <p:nvPr/>
          </p:nvSpPr>
          <p:spPr>
            <a:xfrm rot="-3280088">
              <a:off x="4196936" y="1445646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186;p23">
            <a:extLst>
              <a:ext uri="{FF2B5EF4-FFF2-40B4-BE49-F238E27FC236}">
                <a16:creationId xmlns:a16="http://schemas.microsoft.com/office/drawing/2014/main" id="{117679F2-BBD3-2948-8217-389F1A93D48F}"/>
              </a:ext>
            </a:extLst>
          </p:cNvPr>
          <p:cNvSpPr/>
          <p:nvPr/>
        </p:nvSpPr>
        <p:spPr>
          <a:xfrm rot="12919912">
            <a:off x="10065652" y="2630369"/>
            <a:ext cx="1996017" cy="881251"/>
          </a:xfrm>
          <a:custGeom>
            <a:avLst/>
            <a:gdLst/>
            <a:ahLst/>
            <a:cxnLst/>
            <a:rect l="l" t="t" r="r" b="b"/>
            <a:pathLst>
              <a:path w="440" h="194" extrusionOk="0">
                <a:moveTo>
                  <a:pt x="262" y="39"/>
                </a:moveTo>
                <a:cubicBezTo>
                  <a:pt x="206" y="71"/>
                  <a:pt x="134" y="53"/>
                  <a:pt x="100" y="0"/>
                </a:cubicBezTo>
                <a:cubicBezTo>
                  <a:pt x="57" y="25"/>
                  <a:pt x="24" y="60"/>
                  <a:pt x="0" y="99"/>
                </a:cubicBezTo>
                <a:cubicBezTo>
                  <a:pt x="47" y="157"/>
                  <a:pt x="120" y="194"/>
                  <a:pt x="201" y="194"/>
                </a:cubicBezTo>
                <a:cubicBezTo>
                  <a:pt x="308" y="194"/>
                  <a:pt x="399" y="130"/>
                  <a:pt x="440" y="39"/>
                </a:cubicBezTo>
                <a:cubicBezTo>
                  <a:pt x="393" y="37"/>
                  <a:pt x="346" y="24"/>
                  <a:pt x="303" y="0"/>
                </a:cubicBezTo>
                <a:cubicBezTo>
                  <a:pt x="292" y="15"/>
                  <a:pt x="279" y="29"/>
                  <a:pt x="262" y="3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87;p23">
            <a:extLst>
              <a:ext uri="{FF2B5EF4-FFF2-40B4-BE49-F238E27FC236}">
                <a16:creationId xmlns:a16="http://schemas.microsoft.com/office/drawing/2014/main" id="{9EC77828-4BF5-6C47-9ABD-CD6D613628E1}"/>
              </a:ext>
            </a:extLst>
          </p:cNvPr>
          <p:cNvSpPr txBox="1"/>
          <p:nvPr/>
        </p:nvSpPr>
        <p:spPr>
          <a:xfrm rot="2023466">
            <a:off x="10547146" y="2823906"/>
            <a:ext cx="1153860" cy="4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UPT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189;p23">
            <a:extLst>
              <a:ext uri="{FF2B5EF4-FFF2-40B4-BE49-F238E27FC236}">
                <a16:creationId xmlns:a16="http://schemas.microsoft.com/office/drawing/2014/main" id="{63CD3473-FA0D-F141-B7A8-B3A2B79D3930}"/>
              </a:ext>
            </a:extLst>
          </p:cNvPr>
          <p:cNvSpPr/>
          <p:nvPr/>
        </p:nvSpPr>
        <p:spPr>
          <a:xfrm rot="12919912">
            <a:off x="9394056" y="2932018"/>
            <a:ext cx="1309041" cy="1598548"/>
          </a:xfrm>
          <a:custGeom>
            <a:avLst/>
            <a:gdLst/>
            <a:ahLst/>
            <a:cxnLst/>
            <a:rect l="l" t="t" r="r" b="b"/>
            <a:pathLst>
              <a:path w="288" h="352" extrusionOk="0">
                <a:moveTo>
                  <a:pt x="27" y="0"/>
                </a:moveTo>
                <a:cubicBezTo>
                  <a:pt x="18" y="0"/>
                  <a:pt x="9" y="0"/>
                  <a:pt x="0" y="1"/>
                </a:cubicBezTo>
                <a:cubicBezTo>
                  <a:pt x="21" y="43"/>
                  <a:pt x="34" y="90"/>
                  <a:pt x="35" y="140"/>
                </a:cubicBezTo>
                <a:cubicBezTo>
                  <a:pt x="74" y="142"/>
                  <a:pt x="111" y="163"/>
                  <a:pt x="132" y="200"/>
                </a:cubicBezTo>
                <a:cubicBezTo>
                  <a:pt x="153" y="236"/>
                  <a:pt x="153" y="279"/>
                  <a:pt x="136" y="315"/>
                </a:cubicBezTo>
                <a:cubicBezTo>
                  <a:pt x="179" y="339"/>
                  <a:pt x="225" y="351"/>
                  <a:pt x="271" y="352"/>
                </a:cubicBezTo>
                <a:cubicBezTo>
                  <a:pt x="282" y="323"/>
                  <a:pt x="288" y="293"/>
                  <a:pt x="288" y="260"/>
                </a:cubicBezTo>
                <a:cubicBezTo>
                  <a:pt x="288" y="116"/>
                  <a:pt x="171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90;p23">
            <a:extLst>
              <a:ext uri="{FF2B5EF4-FFF2-40B4-BE49-F238E27FC236}">
                <a16:creationId xmlns:a16="http://schemas.microsoft.com/office/drawing/2014/main" id="{FEF7E777-FAD4-F545-99DF-96DB55B2C431}"/>
              </a:ext>
            </a:extLst>
          </p:cNvPr>
          <p:cNvSpPr txBox="1"/>
          <p:nvPr/>
        </p:nvSpPr>
        <p:spPr>
          <a:xfrm rot="16200000">
            <a:off x="9296213" y="3518781"/>
            <a:ext cx="1153896" cy="41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KKP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192;p23">
            <a:extLst>
              <a:ext uri="{FF2B5EF4-FFF2-40B4-BE49-F238E27FC236}">
                <a16:creationId xmlns:a16="http://schemas.microsoft.com/office/drawing/2014/main" id="{984DD238-8F75-424B-97DB-8327563EEFA4}"/>
              </a:ext>
            </a:extLst>
          </p:cNvPr>
          <p:cNvSpPr/>
          <p:nvPr/>
        </p:nvSpPr>
        <p:spPr>
          <a:xfrm rot="12919911">
            <a:off x="10489130" y="3338250"/>
            <a:ext cx="1152173" cy="1864969"/>
          </a:xfrm>
          <a:custGeom>
            <a:avLst/>
            <a:gdLst/>
            <a:ahLst/>
            <a:cxnLst/>
            <a:rect l="l" t="t" r="r" b="b"/>
            <a:pathLst>
              <a:path w="254" h="411" extrusionOk="0">
                <a:moveTo>
                  <a:pt x="152" y="311"/>
                </a:moveTo>
                <a:cubicBezTo>
                  <a:pt x="124" y="254"/>
                  <a:pt x="145" y="185"/>
                  <a:pt x="200" y="153"/>
                </a:cubicBez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1" y="41"/>
                  <a:pt x="219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315"/>
                  <a:pt x="19" y="368"/>
                  <a:pt x="50" y="411"/>
                </a:cubicBezTo>
                <a:cubicBezTo>
                  <a:pt x="75" y="371"/>
                  <a:pt x="110" y="337"/>
                  <a:pt x="152" y="31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93;p23">
            <a:extLst>
              <a:ext uri="{FF2B5EF4-FFF2-40B4-BE49-F238E27FC236}">
                <a16:creationId xmlns:a16="http://schemas.microsoft.com/office/drawing/2014/main" id="{665D8181-7538-3648-8487-30AD20569081}"/>
              </a:ext>
            </a:extLst>
          </p:cNvPr>
          <p:cNvSpPr txBox="1"/>
          <p:nvPr/>
        </p:nvSpPr>
        <p:spPr>
          <a:xfrm rot="19925110" flipH="1">
            <a:off x="10547301" y="4189115"/>
            <a:ext cx="1153655" cy="4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ESELON I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" name="Google Shape;504;p37">
            <a:extLst>
              <a:ext uri="{FF2B5EF4-FFF2-40B4-BE49-F238E27FC236}">
                <a16:creationId xmlns:a16="http://schemas.microsoft.com/office/drawing/2014/main" id="{85057B0D-CC98-7D4B-B935-C8C6F543EAE4}"/>
              </a:ext>
            </a:extLst>
          </p:cNvPr>
          <p:cNvGrpSpPr/>
          <p:nvPr/>
        </p:nvGrpSpPr>
        <p:grpSpPr>
          <a:xfrm>
            <a:off x="10530340" y="3613220"/>
            <a:ext cx="312811" cy="231429"/>
            <a:chOff x="5255200" y="3006475"/>
            <a:chExt cx="511700" cy="378575"/>
          </a:xfrm>
        </p:grpSpPr>
        <p:sp>
          <p:nvSpPr>
            <p:cNvPr id="41" name="Google Shape;505;p37">
              <a:extLst>
                <a:ext uri="{FF2B5EF4-FFF2-40B4-BE49-F238E27FC236}">
                  <a16:creationId xmlns:a16="http://schemas.microsoft.com/office/drawing/2014/main" id="{F1EC1CF5-8076-424D-9E4B-44CEE7F63FE0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6;p37">
              <a:extLst>
                <a:ext uri="{FF2B5EF4-FFF2-40B4-BE49-F238E27FC236}">
                  <a16:creationId xmlns:a16="http://schemas.microsoft.com/office/drawing/2014/main" id="{86A67F84-A26E-8F4E-904A-14EB496BE0F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9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A413769-B5E6-AB4E-9674-9048ADAA3770}"/>
              </a:ext>
            </a:extLst>
          </p:cNvPr>
          <p:cNvSpPr/>
          <p:nvPr/>
        </p:nvSpPr>
        <p:spPr>
          <a:xfrm>
            <a:off x="183231" y="1078431"/>
            <a:ext cx="9235341" cy="5392016"/>
          </a:xfrm>
          <a:prstGeom prst="roundRect">
            <a:avLst>
              <a:gd name="adj" fmla="val 7083"/>
            </a:avLst>
          </a:prstGeom>
          <a:solidFill>
            <a:srgbClr val="A7EA52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480472" indent="-480472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Membuat rencana kerja kampanye publik Pengendalian Gratifikasi di lingkungan unit kerja eselon I masing-masing.</a:t>
            </a:r>
          </a:p>
          <a:p>
            <a:pPr marL="480472" indent="-480472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Melakukan sosialisasi ketentuan Gratifikasi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pihak internal &amp; eksternal unit kerja di lingkungan unit kerja eselon I masing-masing. </a:t>
            </a:r>
          </a:p>
          <a:p>
            <a:pPr marL="480472" indent="-480472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Melakukan fasilitasi &amp; pencatatan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thd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laporan Gratifikasi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yg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disampaikan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UPG Kementerian.</a:t>
            </a:r>
          </a:p>
          <a:p>
            <a:pPr marL="480472" indent="-480472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Melakukan pemantauan &amp; evaluasi Pengendalian Gratifikasi di lingkungan unit kerja eselon I masing-masing. </a:t>
            </a:r>
          </a:p>
          <a:p>
            <a:pPr marL="480472" indent="-480472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Menyampaikan laporan Pengendalian Gratifikasi di lingkungan unit kerja eselon I masing-masing &amp; UPT-nya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kpd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UPG Kementerian paling lambat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tgl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10 semester berikutnya. </a:t>
            </a:r>
          </a:p>
          <a:p>
            <a:pPr marL="480472" indent="-480472" defTabSz="609585">
              <a:spcAft>
                <a:spcPts val="800"/>
              </a:spcAft>
              <a:buFont typeface="+mj-lt"/>
              <a:buAutoNum type="arabicPeriod"/>
              <a:defRPr/>
            </a:pP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Mencantumkan larangan pemberian/penerimaan Gratifikasi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yg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tdk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sesuai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dng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Per-UU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pd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setiap penugasan &amp; pengumuman </a:t>
            </a:r>
            <a:r>
              <a:rPr lang="id-ID" sz="2000" dirty="0" err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dlm</a:t>
            </a:r>
            <a:r>
              <a:rPr lang="id-ID" sz="2000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 proses PBJ di lingkungan unit kerja eselon I masing-masing.</a:t>
            </a:r>
          </a:p>
        </p:txBody>
      </p:sp>
      <p:sp>
        <p:nvSpPr>
          <p:cNvPr id="329" name="Google Shape;329;p34"/>
          <p:cNvSpPr/>
          <p:nvPr/>
        </p:nvSpPr>
        <p:spPr>
          <a:xfrm>
            <a:off x="9123465" y="289273"/>
            <a:ext cx="2250187" cy="20467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609585">
              <a:defRPr/>
            </a:pPr>
            <a:r>
              <a:rPr lang="id-ID" sz="3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TUGAS 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UPG </a:t>
            </a:r>
            <a:r>
              <a:rPr lang="id-ID" sz="24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</a:t>
            </a:r>
            <a:r>
              <a:rPr lang="id-ID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elon I </a:t>
            </a:r>
            <a:r>
              <a:rPr lang="id-ID" sz="26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&amp; UPT</a:t>
            </a:r>
          </a:p>
        </p:txBody>
      </p:sp>
      <p:grpSp>
        <p:nvGrpSpPr>
          <p:cNvPr id="7" name="Google Shape;350;p37">
            <a:extLst>
              <a:ext uri="{FF2B5EF4-FFF2-40B4-BE49-F238E27FC236}">
                <a16:creationId xmlns:a16="http://schemas.microsoft.com/office/drawing/2014/main" id="{A0FF751F-0AB4-124B-9D33-4BA20428A960}"/>
              </a:ext>
            </a:extLst>
          </p:cNvPr>
          <p:cNvGrpSpPr/>
          <p:nvPr/>
        </p:nvGrpSpPr>
        <p:grpSpPr>
          <a:xfrm>
            <a:off x="10722954" y="5315729"/>
            <a:ext cx="993561" cy="1256551"/>
            <a:chOff x="584925" y="238125"/>
            <a:chExt cx="415200" cy="525100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9" name="Google Shape;351;p37">
              <a:extLst>
                <a:ext uri="{FF2B5EF4-FFF2-40B4-BE49-F238E27FC236}">
                  <a16:creationId xmlns:a16="http://schemas.microsoft.com/office/drawing/2014/main" id="{B34D56A6-73B0-A44D-9B33-AD75AC3B5B8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2;p37">
              <a:extLst>
                <a:ext uri="{FF2B5EF4-FFF2-40B4-BE49-F238E27FC236}">
                  <a16:creationId xmlns:a16="http://schemas.microsoft.com/office/drawing/2014/main" id="{4C706B35-149C-6D4E-81D1-5FCFA70EE558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3;p37">
              <a:extLst>
                <a:ext uri="{FF2B5EF4-FFF2-40B4-BE49-F238E27FC236}">
                  <a16:creationId xmlns:a16="http://schemas.microsoft.com/office/drawing/2014/main" id="{AC6D9562-5266-7845-9D86-E727DC0688DA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4;p37">
              <a:extLst>
                <a:ext uri="{FF2B5EF4-FFF2-40B4-BE49-F238E27FC236}">
                  <a16:creationId xmlns:a16="http://schemas.microsoft.com/office/drawing/2014/main" id="{CF7F09D2-DE78-4147-AC61-A15124345322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5;p37">
              <a:extLst>
                <a:ext uri="{FF2B5EF4-FFF2-40B4-BE49-F238E27FC236}">
                  <a16:creationId xmlns:a16="http://schemas.microsoft.com/office/drawing/2014/main" id="{5F61E7B7-21C7-0C45-9795-E1BDF795AFA8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56;p37">
              <a:extLst>
                <a:ext uri="{FF2B5EF4-FFF2-40B4-BE49-F238E27FC236}">
                  <a16:creationId xmlns:a16="http://schemas.microsoft.com/office/drawing/2014/main" id="{09DF9588-8391-4D49-A98F-FA0AF2A08478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433;p37">
            <a:extLst>
              <a:ext uri="{FF2B5EF4-FFF2-40B4-BE49-F238E27FC236}">
                <a16:creationId xmlns:a16="http://schemas.microsoft.com/office/drawing/2014/main" id="{1C4DD485-7339-014F-9F06-84E994CD66D3}"/>
              </a:ext>
            </a:extLst>
          </p:cNvPr>
          <p:cNvGrpSpPr/>
          <p:nvPr/>
        </p:nvGrpSpPr>
        <p:grpSpPr>
          <a:xfrm rot="18060710">
            <a:off x="11613958" y="5392271"/>
            <a:ext cx="487332" cy="487332"/>
            <a:chOff x="1922075" y="1629000"/>
            <a:chExt cx="437200" cy="437200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19" name="Google Shape;434;p37">
              <a:extLst>
                <a:ext uri="{FF2B5EF4-FFF2-40B4-BE49-F238E27FC236}">
                  <a16:creationId xmlns:a16="http://schemas.microsoft.com/office/drawing/2014/main" id="{81B2428F-3130-6748-9B93-068FB01394E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35;p37">
              <a:extLst>
                <a:ext uri="{FF2B5EF4-FFF2-40B4-BE49-F238E27FC236}">
                  <a16:creationId xmlns:a16="http://schemas.microsoft.com/office/drawing/2014/main" id="{8F754AD9-A7A7-E14E-9B45-7F3B4F17951B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84;p23">
            <a:extLst>
              <a:ext uri="{FF2B5EF4-FFF2-40B4-BE49-F238E27FC236}">
                <a16:creationId xmlns:a16="http://schemas.microsoft.com/office/drawing/2014/main" id="{8F6FF551-A840-204F-AECE-FC575BF63AA6}"/>
              </a:ext>
            </a:extLst>
          </p:cNvPr>
          <p:cNvSpPr/>
          <p:nvPr/>
        </p:nvSpPr>
        <p:spPr>
          <a:xfrm rot="18319759">
            <a:off x="10215986" y="3240267"/>
            <a:ext cx="967735" cy="965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BA6E1-08FD-DE47-8BFC-9BE02F66DA00}"/>
              </a:ext>
            </a:extLst>
          </p:cNvPr>
          <p:cNvGrpSpPr/>
          <p:nvPr/>
        </p:nvGrpSpPr>
        <p:grpSpPr>
          <a:xfrm>
            <a:off x="8931387" y="2172082"/>
            <a:ext cx="3060196" cy="3155657"/>
            <a:chOff x="3486508" y="150989"/>
            <a:chExt cx="4184945" cy="4315493"/>
          </a:xfrm>
        </p:grpSpPr>
        <p:sp>
          <p:nvSpPr>
            <p:cNvPr id="30" name="Google Shape;185;p23">
              <a:extLst>
                <a:ext uri="{FF2B5EF4-FFF2-40B4-BE49-F238E27FC236}">
                  <a16:creationId xmlns:a16="http://schemas.microsoft.com/office/drawing/2014/main" id="{39C898B1-9E6F-554B-8C16-F8947DFCAC4F}"/>
                </a:ext>
              </a:extLst>
            </p:cNvPr>
            <p:cNvSpPr/>
            <p:nvPr/>
          </p:nvSpPr>
          <p:spPr>
            <a:xfrm rot="18319912">
              <a:off x="5473587" y="2268616"/>
              <a:ext cx="3184127" cy="1211605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8;p23">
              <a:extLst>
                <a:ext uri="{FF2B5EF4-FFF2-40B4-BE49-F238E27FC236}">
                  <a16:creationId xmlns:a16="http://schemas.microsoft.com/office/drawing/2014/main" id="{3DE29E80-EF66-7245-933E-A197B9A4B304}"/>
                </a:ext>
              </a:extLst>
            </p:cNvPr>
            <p:cNvSpPr/>
            <p:nvPr/>
          </p:nvSpPr>
          <p:spPr>
            <a:xfrm rot="-3280089">
              <a:off x="4747604" y="2232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1;p23">
              <a:extLst>
                <a:ext uri="{FF2B5EF4-FFF2-40B4-BE49-F238E27FC236}">
                  <a16:creationId xmlns:a16="http://schemas.microsoft.com/office/drawing/2014/main" id="{994EF27B-E2E1-234C-B2C9-FF4C49BCB109}"/>
                </a:ext>
              </a:extLst>
            </p:cNvPr>
            <p:cNvSpPr/>
            <p:nvPr/>
          </p:nvSpPr>
          <p:spPr>
            <a:xfrm rot="-3280088">
              <a:off x="4196936" y="1445646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86;p23">
            <a:extLst>
              <a:ext uri="{FF2B5EF4-FFF2-40B4-BE49-F238E27FC236}">
                <a16:creationId xmlns:a16="http://schemas.microsoft.com/office/drawing/2014/main" id="{6695B29A-A32C-2F4E-A167-2F83C8686E6E}"/>
              </a:ext>
            </a:extLst>
          </p:cNvPr>
          <p:cNvSpPr/>
          <p:nvPr/>
        </p:nvSpPr>
        <p:spPr>
          <a:xfrm rot="2119912">
            <a:off x="9343950" y="3937840"/>
            <a:ext cx="1996017" cy="881251"/>
          </a:xfrm>
          <a:custGeom>
            <a:avLst/>
            <a:gdLst/>
            <a:ahLst/>
            <a:cxnLst/>
            <a:rect l="l" t="t" r="r" b="b"/>
            <a:pathLst>
              <a:path w="440" h="194" extrusionOk="0">
                <a:moveTo>
                  <a:pt x="262" y="39"/>
                </a:moveTo>
                <a:cubicBezTo>
                  <a:pt x="206" y="71"/>
                  <a:pt x="134" y="53"/>
                  <a:pt x="100" y="0"/>
                </a:cubicBezTo>
                <a:cubicBezTo>
                  <a:pt x="57" y="25"/>
                  <a:pt x="24" y="60"/>
                  <a:pt x="0" y="99"/>
                </a:cubicBezTo>
                <a:cubicBezTo>
                  <a:pt x="47" y="157"/>
                  <a:pt x="120" y="194"/>
                  <a:pt x="201" y="194"/>
                </a:cubicBezTo>
                <a:cubicBezTo>
                  <a:pt x="308" y="194"/>
                  <a:pt x="399" y="130"/>
                  <a:pt x="440" y="39"/>
                </a:cubicBezTo>
                <a:cubicBezTo>
                  <a:pt x="393" y="37"/>
                  <a:pt x="346" y="24"/>
                  <a:pt x="303" y="0"/>
                </a:cubicBezTo>
                <a:cubicBezTo>
                  <a:pt x="292" y="15"/>
                  <a:pt x="279" y="29"/>
                  <a:pt x="262" y="3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7;p23">
            <a:extLst>
              <a:ext uri="{FF2B5EF4-FFF2-40B4-BE49-F238E27FC236}">
                <a16:creationId xmlns:a16="http://schemas.microsoft.com/office/drawing/2014/main" id="{8AC6F52B-9455-DB45-A2B7-A9178AAA7DA9}"/>
              </a:ext>
            </a:extLst>
          </p:cNvPr>
          <p:cNvSpPr txBox="1"/>
          <p:nvPr/>
        </p:nvSpPr>
        <p:spPr>
          <a:xfrm rot="1620794">
            <a:off x="9704613" y="4213695"/>
            <a:ext cx="1153860" cy="41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UPT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189;p23">
            <a:extLst>
              <a:ext uri="{FF2B5EF4-FFF2-40B4-BE49-F238E27FC236}">
                <a16:creationId xmlns:a16="http://schemas.microsoft.com/office/drawing/2014/main" id="{A84D046E-0066-BD4B-B8B4-8DB9B4D0FD89}"/>
              </a:ext>
            </a:extLst>
          </p:cNvPr>
          <p:cNvSpPr/>
          <p:nvPr/>
        </p:nvSpPr>
        <p:spPr>
          <a:xfrm rot="2119912">
            <a:off x="10702522" y="2918897"/>
            <a:ext cx="1309041" cy="1598548"/>
          </a:xfrm>
          <a:custGeom>
            <a:avLst/>
            <a:gdLst/>
            <a:ahLst/>
            <a:cxnLst/>
            <a:rect l="l" t="t" r="r" b="b"/>
            <a:pathLst>
              <a:path w="288" h="352" extrusionOk="0">
                <a:moveTo>
                  <a:pt x="27" y="0"/>
                </a:moveTo>
                <a:cubicBezTo>
                  <a:pt x="18" y="0"/>
                  <a:pt x="9" y="0"/>
                  <a:pt x="0" y="1"/>
                </a:cubicBezTo>
                <a:cubicBezTo>
                  <a:pt x="21" y="43"/>
                  <a:pt x="34" y="90"/>
                  <a:pt x="35" y="140"/>
                </a:cubicBezTo>
                <a:cubicBezTo>
                  <a:pt x="74" y="142"/>
                  <a:pt x="111" y="163"/>
                  <a:pt x="132" y="200"/>
                </a:cubicBezTo>
                <a:cubicBezTo>
                  <a:pt x="153" y="236"/>
                  <a:pt x="153" y="279"/>
                  <a:pt x="136" y="315"/>
                </a:cubicBezTo>
                <a:cubicBezTo>
                  <a:pt x="179" y="339"/>
                  <a:pt x="225" y="351"/>
                  <a:pt x="271" y="352"/>
                </a:cubicBezTo>
                <a:cubicBezTo>
                  <a:pt x="282" y="323"/>
                  <a:pt x="288" y="293"/>
                  <a:pt x="288" y="260"/>
                </a:cubicBezTo>
                <a:cubicBezTo>
                  <a:pt x="288" y="116"/>
                  <a:pt x="171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90;p23">
            <a:extLst>
              <a:ext uri="{FF2B5EF4-FFF2-40B4-BE49-F238E27FC236}">
                <a16:creationId xmlns:a16="http://schemas.microsoft.com/office/drawing/2014/main" id="{7915C6B2-C607-8240-8BB8-65E48119B5B4}"/>
              </a:ext>
            </a:extLst>
          </p:cNvPr>
          <p:cNvSpPr txBox="1"/>
          <p:nvPr/>
        </p:nvSpPr>
        <p:spPr>
          <a:xfrm rot="5400000">
            <a:off x="10955508" y="3518920"/>
            <a:ext cx="1153896" cy="41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KKP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192;p23">
            <a:extLst>
              <a:ext uri="{FF2B5EF4-FFF2-40B4-BE49-F238E27FC236}">
                <a16:creationId xmlns:a16="http://schemas.microsoft.com/office/drawing/2014/main" id="{B625AA9D-DA4D-EC4A-9B3C-C9AA81F89C63}"/>
              </a:ext>
            </a:extLst>
          </p:cNvPr>
          <p:cNvSpPr/>
          <p:nvPr/>
        </p:nvSpPr>
        <p:spPr>
          <a:xfrm rot="2119911">
            <a:off x="9764317" y="2246242"/>
            <a:ext cx="1152172" cy="1864969"/>
          </a:xfrm>
          <a:custGeom>
            <a:avLst/>
            <a:gdLst/>
            <a:ahLst/>
            <a:cxnLst/>
            <a:rect l="l" t="t" r="r" b="b"/>
            <a:pathLst>
              <a:path w="254" h="411" extrusionOk="0">
                <a:moveTo>
                  <a:pt x="152" y="311"/>
                </a:moveTo>
                <a:cubicBezTo>
                  <a:pt x="124" y="254"/>
                  <a:pt x="145" y="185"/>
                  <a:pt x="200" y="153"/>
                </a:cubicBez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1" y="41"/>
                  <a:pt x="219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315"/>
                  <a:pt x="19" y="368"/>
                  <a:pt x="50" y="411"/>
                </a:cubicBezTo>
                <a:cubicBezTo>
                  <a:pt x="75" y="371"/>
                  <a:pt x="110" y="337"/>
                  <a:pt x="152" y="31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193;p23">
            <a:extLst>
              <a:ext uri="{FF2B5EF4-FFF2-40B4-BE49-F238E27FC236}">
                <a16:creationId xmlns:a16="http://schemas.microsoft.com/office/drawing/2014/main" id="{1A1B5857-57FB-DE41-AC16-6EB199FB258C}"/>
              </a:ext>
            </a:extLst>
          </p:cNvPr>
          <p:cNvSpPr txBox="1"/>
          <p:nvPr/>
        </p:nvSpPr>
        <p:spPr>
          <a:xfrm rot="19607527" flipH="1">
            <a:off x="9691693" y="2796699"/>
            <a:ext cx="1153655" cy="4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UPG ESELON I</a:t>
            </a:r>
            <a:endParaRPr sz="1600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" name="Google Shape;504;p37">
            <a:extLst>
              <a:ext uri="{FF2B5EF4-FFF2-40B4-BE49-F238E27FC236}">
                <a16:creationId xmlns:a16="http://schemas.microsoft.com/office/drawing/2014/main" id="{C27C5E8E-E95C-D342-AD6D-183467237E51}"/>
              </a:ext>
            </a:extLst>
          </p:cNvPr>
          <p:cNvGrpSpPr/>
          <p:nvPr/>
        </p:nvGrpSpPr>
        <p:grpSpPr>
          <a:xfrm>
            <a:off x="10530340" y="3613220"/>
            <a:ext cx="312811" cy="231429"/>
            <a:chOff x="5255200" y="3006475"/>
            <a:chExt cx="511700" cy="378575"/>
          </a:xfrm>
        </p:grpSpPr>
        <p:sp>
          <p:nvSpPr>
            <p:cNvPr id="28" name="Google Shape;505;p37">
              <a:extLst>
                <a:ext uri="{FF2B5EF4-FFF2-40B4-BE49-F238E27FC236}">
                  <a16:creationId xmlns:a16="http://schemas.microsoft.com/office/drawing/2014/main" id="{AAC770AA-5DA7-094C-AB08-7798CDDD11E9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6;p37">
              <a:extLst>
                <a:ext uri="{FF2B5EF4-FFF2-40B4-BE49-F238E27FC236}">
                  <a16:creationId xmlns:a16="http://schemas.microsoft.com/office/drawing/2014/main" id="{E80EF652-B122-6C41-9C04-68305532F465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4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1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9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14D17041-1381-3A4E-A5E9-3105867E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202"/>
            <a:ext cx="12192000" cy="675583"/>
          </a:xfrm>
          <a:noFill/>
        </p:spPr>
        <p:txBody>
          <a:bodyPr>
            <a:normAutofit/>
          </a:bodyPr>
          <a:lstStyle/>
          <a:p>
            <a:pPr algn="ctr"/>
            <a:r>
              <a:rPr lang="id-ID" sz="3733" dirty="0">
                <a:solidFill>
                  <a:schemeClr val="tx1"/>
                </a:solidFill>
                <a:latin typeface="Aero" pitchFamily="2" charset="0"/>
                <a:ea typeface="Calibri" charset="0"/>
                <a:cs typeface="Calibri" charset="0"/>
              </a:rPr>
              <a:t>MEKANISME PELAPORAN GRATIFIKASI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9CCCC2-2806-F845-8368-F17091181501}"/>
              </a:ext>
            </a:extLst>
          </p:cNvPr>
          <p:cNvSpPr/>
          <p:nvPr/>
        </p:nvSpPr>
        <p:spPr>
          <a:xfrm>
            <a:off x="645944" y="4964621"/>
            <a:ext cx="2600243" cy="154204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id-ID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Menjadi:</a:t>
            </a:r>
          </a:p>
          <a:p>
            <a:pPr marL="368291" indent="-368291" defTabSz="1219170">
              <a:buClr>
                <a:srgbClr val="000000"/>
              </a:buClr>
              <a:buFont typeface="+mj-lt"/>
              <a:buAutoNum type="arabicPeriod"/>
            </a:pPr>
            <a:r>
              <a:rPr lang="id-ID" sz="2133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Milik Negara</a:t>
            </a:r>
          </a:p>
          <a:p>
            <a:pPr marL="368291" indent="-368291" defTabSz="1219170">
              <a:buClr>
                <a:srgbClr val="000000"/>
              </a:buClr>
              <a:buFont typeface="+mj-lt"/>
              <a:buAutoNum type="arabicPeriod"/>
            </a:pPr>
            <a:r>
              <a:rPr lang="id-ID" sz="2133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Dikelola instansi</a:t>
            </a:r>
          </a:p>
          <a:p>
            <a:pPr marL="368291" indent="-368291" defTabSz="1219170">
              <a:buClr>
                <a:srgbClr val="000000"/>
              </a:buClr>
              <a:buFont typeface="+mj-lt"/>
              <a:buAutoNum type="arabicPeriod"/>
            </a:pPr>
            <a:r>
              <a:rPr lang="id-ID" sz="2133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Milik Pelapor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2FAC06-91A6-7640-AC2A-7815727D6AF7}"/>
              </a:ext>
            </a:extLst>
          </p:cNvPr>
          <p:cNvSpPr/>
          <p:nvPr/>
        </p:nvSpPr>
        <p:spPr>
          <a:xfrm>
            <a:off x="459759" y="1665022"/>
            <a:ext cx="2451912" cy="1508764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2400" b="1" kern="0" dirty="0">
                <a:solidFill>
                  <a:prstClr val="black"/>
                </a:solidFill>
                <a:latin typeface="Calibri" panose="020F0502020204030204" pitchFamily="34" charset="0"/>
                <a:sym typeface="Arial"/>
              </a:rPr>
              <a:t>PENERIMA/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b="1" kern="0" dirty="0">
                <a:solidFill>
                  <a:prstClr val="black"/>
                </a:solidFill>
                <a:latin typeface="Calibri" panose="020F0502020204030204" pitchFamily="34" charset="0"/>
                <a:sym typeface="Arial"/>
              </a:rPr>
              <a:t>PEMBERI GRATIFIKASI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6404FA-FB99-9645-A273-479B23280676}"/>
              </a:ext>
            </a:extLst>
          </p:cNvPr>
          <p:cNvSpPr/>
          <p:nvPr/>
        </p:nvSpPr>
        <p:spPr>
          <a:xfrm>
            <a:off x="7006411" y="1682167"/>
            <a:ext cx="1824606" cy="1508764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4800" b="1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K</a:t>
            </a:r>
            <a:r>
              <a:rPr lang="id-ID" sz="4800" b="1" kern="0" dirty="0">
                <a:solidFill>
                  <a:srgbClr val="C00000"/>
                </a:solidFill>
                <a:latin typeface="Calibri" panose="020F0502020204030204" pitchFamily="34" charset="0"/>
                <a:sym typeface="Arial"/>
              </a:rPr>
              <a:t>P</a:t>
            </a:r>
            <a:r>
              <a:rPr lang="id-ID" sz="4800" b="1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K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4B21AE1-D3DE-2742-9F80-C63DD81E73AC}"/>
              </a:ext>
            </a:extLst>
          </p:cNvPr>
          <p:cNvSpPr/>
          <p:nvPr/>
        </p:nvSpPr>
        <p:spPr>
          <a:xfrm>
            <a:off x="633870" y="3736398"/>
            <a:ext cx="2847433" cy="1264470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2133" b="1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PUTUSAN</a:t>
            </a:r>
          </a:p>
          <a:p>
            <a:pPr algn="ctr" defTabSz="1219170">
              <a:buClr>
                <a:srgbClr val="000000"/>
              </a:buClr>
            </a:pPr>
            <a:r>
              <a:rPr lang="id-ID" sz="2133" b="1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PENETAPAN STATUS/ PEMBERITAHUAN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C5028E7-30EE-3046-BF79-028442A8A8C4}"/>
              </a:ext>
            </a:extLst>
          </p:cNvPr>
          <p:cNvSpPr/>
          <p:nvPr/>
        </p:nvSpPr>
        <p:spPr>
          <a:xfrm>
            <a:off x="3764972" y="1682167"/>
            <a:ext cx="2187707" cy="1508764"/>
          </a:xfrm>
          <a:prstGeom prst="roundRect">
            <a:avLst>
              <a:gd name="adj" fmla="val 1087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4800" b="1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UPG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D42B5010-1FC1-9B47-8227-AF42C4B58CCD}"/>
              </a:ext>
            </a:extLst>
          </p:cNvPr>
          <p:cNvSpPr/>
          <p:nvPr/>
        </p:nvSpPr>
        <p:spPr>
          <a:xfrm>
            <a:off x="2804011" y="1969596"/>
            <a:ext cx="1155735" cy="809851"/>
          </a:xfrm>
          <a:prstGeom prst="rightArrow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6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2400" kern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Lapor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0940CF-0CDD-274B-A677-97A41395695E}"/>
              </a:ext>
            </a:extLst>
          </p:cNvPr>
          <p:cNvSpPr txBox="1"/>
          <p:nvPr/>
        </p:nvSpPr>
        <p:spPr>
          <a:xfrm>
            <a:off x="6394175" y="5062287"/>
            <a:ext cx="4868485" cy="1500148"/>
          </a:xfrm>
          <a:prstGeom prst="rect">
            <a:avLst/>
          </a:prstGeom>
          <a:solidFill>
            <a:srgbClr val="FFCC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id-ID" sz="2133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Pelapor wajib memenuhi </a:t>
            </a:r>
            <a:r>
              <a:rPr lang="id-ID" sz="2133" b="1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permintaan klarifikasi </a:t>
            </a:r>
            <a:r>
              <a:rPr lang="id-ID" sz="2133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UPG dan/atau KPK, </a:t>
            </a:r>
          </a:p>
          <a:p>
            <a:pPr defTabSz="1219170">
              <a:buClr>
                <a:srgbClr val="000000"/>
              </a:buClr>
            </a:pPr>
            <a:r>
              <a:rPr lang="id-ID" sz="2133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jika diperlukan </a:t>
            </a:r>
            <a:r>
              <a:rPr lang="id-ID" sz="2133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informasi lebih lanjut.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41E63E4F-C622-9741-BE88-8A91FE1DF531}"/>
              </a:ext>
            </a:extLst>
          </p:cNvPr>
          <p:cNvSpPr/>
          <p:nvPr/>
        </p:nvSpPr>
        <p:spPr>
          <a:xfrm>
            <a:off x="5665178" y="1751771"/>
            <a:ext cx="1604279" cy="1439159"/>
          </a:xfrm>
          <a:prstGeom prst="rightArrow">
            <a:avLst>
              <a:gd name="adj1" fmla="val 50000"/>
              <a:gd name="adj2" fmla="val 29837"/>
            </a:avLst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6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1867" kern="0" dirty="0" err="1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Ditindak-lanjuti</a:t>
            </a:r>
            <a:r>
              <a:rPr lang="id-ID" sz="1867" kern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 oleh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E789EB1-FF31-7B4E-B75B-F96478D53C79}"/>
              </a:ext>
            </a:extLst>
          </p:cNvPr>
          <p:cNvSpPr/>
          <p:nvPr/>
        </p:nvSpPr>
        <p:spPr>
          <a:xfrm>
            <a:off x="6359812" y="3870011"/>
            <a:ext cx="2847435" cy="126447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VERIFIKASI-KLARIFIKASI &amp; ANALISIS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5EEED4B-1BC6-6846-B6CC-0C7DC35D6460}"/>
              </a:ext>
            </a:extLst>
          </p:cNvPr>
          <p:cNvSpPr/>
          <p:nvPr/>
        </p:nvSpPr>
        <p:spPr>
          <a:xfrm rot="10800000">
            <a:off x="3693502" y="4112543"/>
            <a:ext cx="2847433" cy="754365"/>
          </a:xfrm>
          <a:prstGeom prst="rightArrow">
            <a:avLst>
              <a:gd name="adj1" fmla="val 50000"/>
              <a:gd name="adj2" fmla="val 52216"/>
            </a:avLst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6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id-ID" sz="1467" kern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50" name="Circular Arrow 49">
            <a:extLst>
              <a:ext uri="{FF2B5EF4-FFF2-40B4-BE49-F238E27FC236}">
                <a16:creationId xmlns:a16="http://schemas.microsoft.com/office/drawing/2014/main" id="{9C821027-FA2B-3D4C-B6D6-37868FF8DCB3}"/>
              </a:ext>
            </a:extLst>
          </p:cNvPr>
          <p:cNvSpPr/>
          <p:nvPr/>
        </p:nvSpPr>
        <p:spPr>
          <a:xfrm rot="3529901">
            <a:off x="6972219" y="1970467"/>
            <a:ext cx="3110052" cy="3070256"/>
          </a:xfrm>
          <a:prstGeom prst="circularArrow">
            <a:avLst>
              <a:gd name="adj1" fmla="val 6719"/>
              <a:gd name="adj2" fmla="val 1406181"/>
              <a:gd name="adj3" fmla="val 20906815"/>
              <a:gd name="adj4" fmla="val 13068486"/>
              <a:gd name="adj5" fmla="val 10704"/>
            </a:avLst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6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219170">
              <a:buClr>
                <a:srgbClr val="000000"/>
              </a:buClr>
            </a:pPr>
            <a:endParaRPr lang="id-ID" sz="1867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BD3735-97D8-EB44-A84F-7951BA0997D3}"/>
              </a:ext>
            </a:extLst>
          </p:cNvPr>
          <p:cNvSpPr txBox="1"/>
          <p:nvPr/>
        </p:nvSpPr>
        <p:spPr>
          <a:xfrm rot="192912">
            <a:off x="8625880" y="1097721"/>
            <a:ext cx="3242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id-ID" sz="24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Gratifikasi dilaporkan paling lambat 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 hari kerja (UPG) </a:t>
            </a:r>
            <a:r>
              <a:rPr lang="id-ID" sz="2400" b="1" kern="0" dirty="0">
                <a:latin typeface="Arial"/>
                <a:cs typeface="Arial"/>
                <a:sym typeface="Arial"/>
              </a:rPr>
              <a:t>atau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30 hari kerja (KPK) 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sejak terjadinya gratifikasi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B9189-8DBE-8E42-96AB-BDDD977E6430}"/>
              </a:ext>
            </a:extLst>
          </p:cNvPr>
          <p:cNvSpPr/>
          <p:nvPr/>
        </p:nvSpPr>
        <p:spPr>
          <a:xfrm rot="21399505">
            <a:off x="3650585" y="4808271"/>
            <a:ext cx="2878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id-ID" sz="2400" kern="0" dirty="0">
                <a:cs typeface="Arial"/>
                <a:sym typeface="Arial"/>
              </a:rPr>
              <a:t>Tidak akan di-TL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kern="0" dirty="0">
                <a:solidFill>
                  <a:srgbClr val="FF0000"/>
                </a:solidFill>
                <a:cs typeface="Arial"/>
                <a:sym typeface="Arial"/>
              </a:rPr>
              <a:t>jika 30 hari kerja</a:t>
            </a:r>
          </a:p>
          <a:p>
            <a:pPr algn="ctr" defTabSz="1219170">
              <a:buClr>
                <a:srgbClr val="000000"/>
              </a:buClr>
            </a:pPr>
            <a:r>
              <a:rPr lang="id-ID" sz="2400" kern="0" dirty="0" err="1">
                <a:solidFill>
                  <a:prstClr val="black"/>
                </a:solidFill>
                <a:cs typeface="Arial"/>
                <a:sym typeface="Arial"/>
              </a:rPr>
              <a:t>tdk</a:t>
            </a:r>
            <a:r>
              <a:rPr lang="id-ID" sz="2400" kern="0" dirty="0">
                <a:solidFill>
                  <a:prstClr val="black"/>
                </a:solidFill>
                <a:cs typeface="Arial"/>
                <a:sym typeface="Arial"/>
              </a:rPr>
              <a:t> dilengkapi</a:t>
            </a:r>
          </a:p>
        </p:txBody>
      </p:sp>
    </p:spTree>
    <p:extLst>
      <p:ext uri="{BB962C8B-B14F-4D97-AF65-F5344CB8AC3E}">
        <p14:creationId xmlns:p14="http://schemas.microsoft.com/office/powerpoint/2010/main" val="39561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5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down)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9" grpId="0" animBg="1"/>
          <p:bldP spid="32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50" grpId="0" animBg="1"/>
          <p:bldP spid="3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5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down)">
                                          <p:cBhvr>
                                            <p:cTn id="6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50" grpId="0" animBg="1"/>
          <p:bldP spid="39" grpId="0"/>
          <p:bldP spid="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03644E-3B74-B246-AFDA-8A71DAD8FC14}"/>
              </a:ext>
            </a:extLst>
          </p:cNvPr>
          <p:cNvSpPr txBox="1"/>
          <p:nvPr/>
        </p:nvSpPr>
        <p:spPr>
          <a:xfrm>
            <a:off x="434230" y="2631563"/>
            <a:ext cx="6529388" cy="3266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/>
              <a:t>UPG Kementerian memiliki kewenangan </a:t>
            </a:r>
            <a:r>
              <a:rPr lang="id-ID" sz="2000" dirty="0" err="1"/>
              <a:t>utk</a:t>
            </a:r>
            <a:r>
              <a:rPr lang="id-ID" sz="2000" dirty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/>
              <a:t>Meminta</a:t>
            </a:r>
            <a:r>
              <a:rPr lang="en-ID" sz="2000" dirty="0"/>
              <a:t> </a:t>
            </a:r>
            <a:r>
              <a:rPr lang="en-ID" sz="2000" dirty="0" err="1"/>
              <a:t>keterangan</a:t>
            </a:r>
            <a:r>
              <a:rPr lang="en-ID" sz="2000" dirty="0"/>
              <a:t>;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/>
              <a:t>Meminta</a:t>
            </a:r>
            <a:r>
              <a:rPr lang="en-ID" sz="2000" dirty="0"/>
              <a:t> &amp; </a:t>
            </a:r>
            <a:r>
              <a:rPr lang="en-ID" sz="2000" dirty="0" err="1"/>
              <a:t>memeriksa</a:t>
            </a:r>
            <a:r>
              <a:rPr lang="en-ID" sz="2000" dirty="0"/>
              <a:t> data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dokumen</a:t>
            </a:r>
            <a:r>
              <a:rPr lang="en-ID" sz="2000" dirty="0"/>
              <a:t> </a:t>
            </a:r>
            <a:r>
              <a:rPr lang="en-ID" sz="2000" dirty="0" err="1"/>
              <a:t>pendukung</a:t>
            </a:r>
            <a:r>
              <a:rPr lang="en-ID" sz="2000" dirty="0"/>
              <a:t> lain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Pelapor</a:t>
            </a:r>
            <a:r>
              <a:rPr lang="en-ID" sz="2000" dirty="0"/>
              <a:t>, </a:t>
            </a:r>
            <a:r>
              <a:rPr lang="en-ID" sz="2000" dirty="0" err="1"/>
              <a:t>pemberi</a:t>
            </a:r>
            <a:r>
              <a:rPr lang="en-ID" sz="2000" dirty="0"/>
              <a:t> </a:t>
            </a:r>
            <a:r>
              <a:rPr lang="en-ID" sz="2000" dirty="0" err="1"/>
              <a:t>Gratifikasi</a:t>
            </a:r>
            <a:r>
              <a:rPr lang="en-ID" sz="2000" dirty="0"/>
              <a:t>, </a:t>
            </a:r>
            <a:r>
              <a:rPr lang="en-ID" sz="2000" dirty="0" err="1"/>
              <a:t>perwakilan</a:t>
            </a:r>
            <a:r>
              <a:rPr lang="en-ID" sz="2000" dirty="0"/>
              <a:t> </a:t>
            </a:r>
            <a:r>
              <a:rPr lang="en-ID" sz="2000" dirty="0" err="1"/>
              <a:t>instansi</a:t>
            </a:r>
            <a:r>
              <a:rPr lang="en-ID" sz="2000" dirty="0"/>
              <a:t>,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 lain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laporan</a:t>
            </a:r>
            <a:r>
              <a:rPr lang="en-ID" sz="2000" dirty="0"/>
              <a:t> </a:t>
            </a:r>
            <a:r>
              <a:rPr lang="en-ID" sz="2000" dirty="0" err="1"/>
              <a:t>Gratifikasi</a:t>
            </a:r>
            <a:r>
              <a:rPr lang="en-ID" sz="2000" dirty="0"/>
              <a:t>. </a:t>
            </a:r>
          </a:p>
          <a:p>
            <a:pPr>
              <a:lnSpc>
                <a:spcPct val="150000"/>
              </a:lnSpc>
            </a:pPr>
            <a:endParaRPr lang="id-ID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0D512-68FF-7842-939E-39DAD2C170B6}"/>
              </a:ext>
            </a:extLst>
          </p:cNvPr>
          <p:cNvGrpSpPr/>
          <p:nvPr/>
        </p:nvGrpSpPr>
        <p:grpSpPr>
          <a:xfrm>
            <a:off x="7487535" y="2592002"/>
            <a:ext cx="4297632" cy="846661"/>
            <a:chOff x="7699625" y="1000124"/>
            <a:chExt cx="4297632" cy="8466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621D4A-6110-0B44-B0F9-0CA10D9C401B}"/>
                </a:ext>
              </a:extLst>
            </p:cNvPr>
            <p:cNvSpPr txBox="1"/>
            <p:nvPr/>
          </p:nvSpPr>
          <p:spPr>
            <a:xfrm>
              <a:off x="7699625" y="1000124"/>
              <a:ext cx="1172913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000" b="1" dirty="0">
                  <a:solidFill>
                    <a:srgbClr val="7030A0"/>
                  </a:solidFill>
                </a:rPr>
                <a:t>Tertulis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F8AE20-C611-F847-A0C5-F82E1DF424DE}"/>
                </a:ext>
              </a:extLst>
            </p:cNvPr>
            <p:cNvSpPr txBox="1"/>
            <p:nvPr/>
          </p:nvSpPr>
          <p:spPr>
            <a:xfrm>
              <a:off x="7992811" y="1390313"/>
              <a:ext cx="4004446" cy="45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dirty="0"/>
                <a:t>Melalui persuratan/media elektronik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49A21B-91B5-144F-BE94-42193DD29C7F}"/>
              </a:ext>
            </a:extLst>
          </p:cNvPr>
          <p:cNvGrpSpPr/>
          <p:nvPr/>
        </p:nvGrpSpPr>
        <p:grpSpPr>
          <a:xfrm>
            <a:off x="7487535" y="4265023"/>
            <a:ext cx="3805119" cy="1344065"/>
            <a:chOff x="7726230" y="2403974"/>
            <a:chExt cx="3805119" cy="13440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988033-78F0-BD4C-A950-E150B906106D}"/>
                </a:ext>
              </a:extLst>
            </p:cNvPr>
            <p:cNvSpPr/>
            <p:nvPr/>
          </p:nvSpPr>
          <p:spPr>
            <a:xfrm>
              <a:off x="7726230" y="2403974"/>
              <a:ext cx="2292615" cy="49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000" b="1" dirty="0">
                  <a:solidFill>
                    <a:srgbClr val="7030A0"/>
                  </a:solidFill>
                </a:rPr>
                <a:t>Lisan/wawancara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FD304C-F025-2B48-93EB-75F06E54276E}"/>
                </a:ext>
              </a:extLst>
            </p:cNvPr>
            <p:cNvSpPr txBox="1"/>
            <p:nvPr/>
          </p:nvSpPr>
          <p:spPr>
            <a:xfrm>
              <a:off x="7992811" y="2876069"/>
              <a:ext cx="3538538" cy="87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dirty="0"/>
                <a:t>Secara langsung dituangkan </a:t>
              </a:r>
              <a:r>
                <a:rPr lang="id-ID" dirty="0" err="1"/>
                <a:t>dlm</a:t>
              </a:r>
              <a:r>
                <a:rPr lang="id-ID" dirty="0"/>
                <a:t> BA Keterangan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0D599-58BF-B545-8CE8-EEAB599823DE}"/>
              </a:ext>
            </a:extLst>
          </p:cNvPr>
          <p:cNvSpPr/>
          <p:nvPr/>
        </p:nvSpPr>
        <p:spPr>
          <a:xfrm>
            <a:off x="434230" y="616160"/>
            <a:ext cx="3433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Terkait Analisis Laporan Gratifikasi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1CBA84-CE05-3741-B5F9-522EA6B8470B}"/>
              </a:ext>
            </a:extLst>
          </p:cNvPr>
          <p:cNvGrpSpPr/>
          <p:nvPr/>
        </p:nvGrpSpPr>
        <p:grpSpPr>
          <a:xfrm>
            <a:off x="3448978" y="354652"/>
            <a:ext cx="4875767" cy="1518208"/>
            <a:chOff x="3448978" y="354652"/>
            <a:chExt cx="4875767" cy="15182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874E40-8A91-2D45-9DF3-8D1C87EB1210}"/>
                </a:ext>
              </a:extLst>
            </p:cNvPr>
            <p:cNvGrpSpPr/>
            <p:nvPr/>
          </p:nvGrpSpPr>
          <p:grpSpPr>
            <a:xfrm>
              <a:off x="3448978" y="480855"/>
              <a:ext cx="841625" cy="1268796"/>
              <a:chOff x="5044276" y="311237"/>
              <a:chExt cx="841625" cy="1268796"/>
            </a:xfrm>
          </p:grpSpPr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8EB17664-0E78-E14D-BECE-E60D55C4DE6F}"/>
                  </a:ext>
                </a:extLst>
              </p:cNvPr>
              <p:cNvSpPr/>
              <p:nvPr/>
            </p:nvSpPr>
            <p:spPr>
              <a:xfrm rot="19800000">
                <a:off x="5044276" y="311237"/>
                <a:ext cx="841625" cy="5776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F586EB9B-02BD-7943-9AC6-D6637A5DB45E}"/>
                  </a:ext>
                </a:extLst>
              </p:cNvPr>
              <p:cNvSpPr/>
              <p:nvPr/>
            </p:nvSpPr>
            <p:spPr>
              <a:xfrm rot="1800000">
                <a:off x="5044276" y="1002357"/>
                <a:ext cx="841625" cy="5776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BCC54E-8182-FC42-862A-98BA56DFE0D2}"/>
                </a:ext>
              </a:extLst>
            </p:cNvPr>
            <p:cNvSpPr txBox="1"/>
            <p:nvPr/>
          </p:nvSpPr>
          <p:spPr>
            <a:xfrm>
              <a:off x="4265499" y="354652"/>
              <a:ext cx="3749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</a:rPr>
                <a:t>Ditindaklanjuti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B56B12-950A-AC42-8A2A-370442520C94}"/>
                </a:ext>
              </a:extLst>
            </p:cNvPr>
            <p:cNvSpPr txBox="1"/>
            <p:nvPr/>
          </p:nvSpPr>
          <p:spPr>
            <a:xfrm>
              <a:off x="4265500" y="1411195"/>
              <a:ext cx="405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>
                  <a:solidFill>
                    <a:srgbClr val="C00000"/>
                  </a:solidFill>
                </a:rPr>
                <a:t>Tidak ditindaklanjuti</a:t>
              </a: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BB5B7F56-70BD-EB42-B812-EB903C7FABA7}"/>
              </a:ext>
            </a:extLst>
          </p:cNvPr>
          <p:cNvSpPr/>
          <p:nvPr/>
        </p:nvSpPr>
        <p:spPr>
          <a:xfrm>
            <a:off x="1607601" y="1500188"/>
            <a:ext cx="1279767" cy="928687"/>
          </a:xfrm>
          <a:custGeom>
            <a:avLst/>
            <a:gdLst>
              <a:gd name="connsiteX0" fmla="*/ 49749 w 1279767"/>
              <a:gd name="connsiteY0" fmla="*/ 0 h 928687"/>
              <a:gd name="connsiteX1" fmla="*/ 21174 w 1279767"/>
              <a:gd name="connsiteY1" fmla="*/ 85725 h 928687"/>
              <a:gd name="connsiteX2" fmla="*/ 21174 w 1279767"/>
              <a:gd name="connsiteY2" fmla="*/ 328612 h 928687"/>
              <a:gd name="connsiteX3" fmla="*/ 78324 w 1279767"/>
              <a:gd name="connsiteY3" fmla="*/ 342900 h 928687"/>
              <a:gd name="connsiteX4" fmla="*/ 464087 w 1279767"/>
              <a:gd name="connsiteY4" fmla="*/ 342900 h 928687"/>
              <a:gd name="connsiteX5" fmla="*/ 521237 w 1279767"/>
              <a:gd name="connsiteY5" fmla="*/ 371475 h 928687"/>
              <a:gd name="connsiteX6" fmla="*/ 592674 w 1279767"/>
              <a:gd name="connsiteY6" fmla="*/ 528637 h 928687"/>
              <a:gd name="connsiteX7" fmla="*/ 578387 w 1279767"/>
              <a:gd name="connsiteY7" fmla="*/ 685800 h 928687"/>
              <a:gd name="connsiteX8" fmla="*/ 635537 w 1279767"/>
              <a:gd name="connsiteY8" fmla="*/ 714375 h 928687"/>
              <a:gd name="connsiteX9" fmla="*/ 878424 w 1279767"/>
              <a:gd name="connsiteY9" fmla="*/ 700087 h 928687"/>
              <a:gd name="connsiteX10" fmla="*/ 1207037 w 1279767"/>
              <a:gd name="connsiteY10" fmla="*/ 714375 h 928687"/>
              <a:gd name="connsiteX11" fmla="*/ 1249899 w 1279767"/>
              <a:gd name="connsiteY11" fmla="*/ 742950 h 928687"/>
              <a:gd name="connsiteX12" fmla="*/ 1278474 w 1279767"/>
              <a:gd name="connsiteY12" fmla="*/ 928687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9767" h="928687">
                <a:moveTo>
                  <a:pt x="49749" y="0"/>
                </a:moveTo>
                <a:cubicBezTo>
                  <a:pt x="40224" y="28575"/>
                  <a:pt x="29829" y="56875"/>
                  <a:pt x="21174" y="85725"/>
                </a:cubicBezTo>
                <a:cubicBezTo>
                  <a:pt x="-3057" y="166497"/>
                  <a:pt x="-10796" y="239097"/>
                  <a:pt x="21174" y="328612"/>
                </a:cubicBezTo>
                <a:cubicBezTo>
                  <a:pt x="27778" y="347104"/>
                  <a:pt x="59274" y="338137"/>
                  <a:pt x="78324" y="342900"/>
                </a:cubicBezTo>
                <a:cubicBezTo>
                  <a:pt x="218769" y="334122"/>
                  <a:pt x="327800" y="315642"/>
                  <a:pt x="464087" y="342900"/>
                </a:cubicBezTo>
                <a:cubicBezTo>
                  <a:pt x="484972" y="347077"/>
                  <a:pt x="502187" y="361950"/>
                  <a:pt x="521237" y="371475"/>
                </a:cubicBezTo>
                <a:cubicBezTo>
                  <a:pt x="591857" y="477405"/>
                  <a:pt x="571652" y="423524"/>
                  <a:pt x="592674" y="528637"/>
                </a:cubicBezTo>
                <a:cubicBezTo>
                  <a:pt x="587912" y="581025"/>
                  <a:pt x="566558" y="634543"/>
                  <a:pt x="578387" y="685800"/>
                </a:cubicBezTo>
                <a:cubicBezTo>
                  <a:pt x="583176" y="706553"/>
                  <a:pt x="614263" y="713362"/>
                  <a:pt x="635537" y="714375"/>
                </a:cubicBezTo>
                <a:cubicBezTo>
                  <a:pt x="716548" y="718233"/>
                  <a:pt x="797462" y="704850"/>
                  <a:pt x="878424" y="700087"/>
                </a:cubicBezTo>
                <a:cubicBezTo>
                  <a:pt x="987962" y="704850"/>
                  <a:pt x="1098119" y="701807"/>
                  <a:pt x="1207037" y="714375"/>
                </a:cubicBezTo>
                <a:cubicBezTo>
                  <a:pt x="1224095" y="716343"/>
                  <a:pt x="1240798" y="728389"/>
                  <a:pt x="1249899" y="742950"/>
                </a:cubicBezTo>
                <a:cubicBezTo>
                  <a:pt x="1289016" y="805538"/>
                  <a:pt x="1278474" y="859166"/>
                  <a:pt x="1278474" y="92868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58056F-B4B6-2A42-B9EC-56D1092E8B78}"/>
              </a:ext>
            </a:extLst>
          </p:cNvPr>
          <p:cNvGrpSpPr/>
          <p:nvPr/>
        </p:nvGrpSpPr>
        <p:grpSpPr>
          <a:xfrm>
            <a:off x="6509341" y="3172735"/>
            <a:ext cx="951995" cy="1533224"/>
            <a:chOff x="6509341" y="3172735"/>
            <a:chExt cx="951995" cy="1533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4CC1CBEB-1B68-494E-9B14-A5F3329633EF}"/>
                </a:ext>
              </a:extLst>
            </p:cNvPr>
            <p:cNvSpPr/>
            <p:nvPr/>
          </p:nvSpPr>
          <p:spPr>
            <a:xfrm rot="18900000">
              <a:off x="6619711" y="3172735"/>
              <a:ext cx="841625" cy="57767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F8E91387-ACE8-B24C-A9DB-9838A64679A5}"/>
                </a:ext>
              </a:extLst>
            </p:cNvPr>
            <p:cNvSpPr/>
            <p:nvPr/>
          </p:nvSpPr>
          <p:spPr>
            <a:xfrm rot="2700000">
              <a:off x="6630770" y="3996309"/>
              <a:ext cx="841625" cy="57767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D46DC2-8CAE-6A43-92C4-121C002D63AF}"/>
                </a:ext>
              </a:extLst>
            </p:cNvPr>
            <p:cNvSpPr/>
            <p:nvPr/>
          </p:nvSpPr>
          <p:spPr>
            <a:xfrm rot="2700000">
              <a:off x="6509341" y="3757483"/>
              <a:ext cx="229566" cy="2295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268B3A-AE84-D745-B1B1-A69DA61D49B0}"/>
              </a:ext>
            </a:extLst>
          </p:cNvPr>
          <p:cNvSpPr/>
          <p:nvPr/>
        </p:nvSpPr>
        <p:spPr>
          <a:xfrm>
            <a:off x="9650890" y="90842"/>
            <a:ext cx="2134277" cy="121233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id-ID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Menjadi:</a:t>
            </a:r>
          </a:p>
          <a:p>
            <a:pPr marL="368291" indent="-368291" defTabSz="1219170">
              <a:buClr>
                <a:srgbClr val="000000"/>
              </a:buClr>
              <a:buFont typeface="+mj-lt"/>
              <a:buAutoNum type="arabicPeriod"/>
            </a:pPr>
            <a:r>
              <a:rPr lang="id-ID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Milik Negara</a:t>
            </a:r>
          </a:p>
          <a:p>
            <a:pPr marL="368291" indent="-368291" defTabSz="1219170">
              <a:buClr>
                <a:srgbClr val="000000"/>
              </a:buClr>
              <a:buFont typeface="+mj-lt"/>
              <a:buAutoNum type="arabicPeriod"/>
            </a:pPr>
            <a:r>
              <a:rPr lang="id-ID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Dikelola instansi</a:t>
            </a:r>
          </a:p>
          <a:p>
            <a:pPr marL="368291" indent="-368291" defTabSz="1219170">
              <a:buClr>
                <a:srgbClr val="000000"/>
              </a:buClr>
              <a:buFont typeface="+mj-lt"/>
              <a:buAutoNum type="arabicPeriod"/>
            </a:pPr>
            <a:r>
              <a:rPr lang="id-ID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Arial"/>
              </a:rPr>
              <a:t>Milik Pelapor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0D92205-91D8-3E42-BD3C-C997CDBD32C7}"/>
              </a:ext>
            </a:extLst>
          </p:cNvPr>
          <p:cNvSpPr/>
          <p:nvPr/>
        </p:nvSpPr>
        <p:spPr>
          <a:xfrm>
            <a:off x="6803457" y="64776"/>
            <a:ext cx="2847433" cy="1264470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d-ID" sz="2000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PUTUSAN</a:t>
            </a:r>
          </a:p>
          <a:p>
            <a:pPr algn="ctr" defTabSz="1219170">
              <a:buClr>
                <a:srgbClr val="000000"/>
              </a:buClr>
            </a:pPr>
            <a:r>
              <a:rPr lang="id-ID" sz="2000" kern="0" dirty="0">
                <a:solidFill>
                  <a:prstClr val="white"/>
                </a:solidFill>
                <a:latin typeface="Calibri" panose="020F0502020204030204" pitchFamily="34" charset="0"/>
                <a:sym typeface="Arial"/>
              </a:rPr>
              <a:t>PENETAPAN STATUS/ PEMBERITAHUAN</a:t>
            </a:r>
          </a:p>
        </p:txBody>
      </p:sp>
    </p:spTree>
    <p:extLst>
      <p:ext uri="{BB962C8B-B14F-4D97-AF65-F5344CB8AC3E}">
        <p14:creationId xmlns:p14="http://schemas.microsoft.com/office/powerpoint/2010/main" val="30064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9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B0D599-58BF-B545-8CE8-EEAB599823DE}"/>
              </a:ext>
            </a:extLst>
          </p:cNvPr>
          <p:cNvSpPr/>
          <p:nvPr/>
        </p:nvSpPr>
        <p:spPr>
          <a:xfrm>
            <a:off x="434230" y="616160"/>
            <a:ext cx="3433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Terkait Analisis Laporan Gratifikasi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1CBA84-CE05-3741-B5F9-522EA6B8470B}"/>
              </a:ext>
            </a:extLst>
          </p:cNvPr>
          <p:cNvGrpSpPr/>
          <p:nvPr/>
        </p:nvGrpSpPr>
        <p:grpSpPr>
          <a:xfrm>
            <a:off x="3448978" y="354652"/>
            <a:ext cx="4875767" cy="1518208"/>
            <a:chOff x="3448978" y="354652"/>
            <a:chExt cx="4875767" cy="15182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874E40-8A91-2D45-9DF3-8D1C87EB1210}"/>
                </a:ext>
              </a:extLst>
            </p:cNvPr>
            <p:cNvGrpSpPr/>
            <p:nvPr/>
          </p:nvGrpSpPr>
          <p:grpSpPr>
            <a:xfrm>
              <a:off x="3448978" y="480855"/>
              <a:ext cx="841625" cy="1268796"/>
              <a:chOff x="5044276" y="311237"/>
              <a:chExt cx="841625" cy="1268796"/>
            </a:xfrm>
          </p:grpSpPr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8EB17664-0E78-E14D-BECE-E60D55C4DE6F}"/>
                  </a:ext>
                </a:extLst>
              </p:cNvPr>
              <p:cNvSpPr/>
              <p:nvPr/>
            </p:nvSpPr>
            <p:spPr>
              <a:xfrm rot="19800000">
                <a:off x="5044276" y="311237"/>
                <a:ext cx="841625" cy="5776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F586EB9B-02BD-7943-9AC6-D6637A5DB45E}"/>
                  </a:ext>
                </a:extLst>
              </p:cNvPr>
              <p:cNvSpPr/>
              <p:nvPr/>
            </p:nvSpPr>
            <p:spPr>
              <a:xfrm rot="1800000">
                <a:off x="5044276" y="1002357"/>
                <a:ext cx="841625" cy="5776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BCC54E-8182-FC42-862A-98BA56DFE0D2}"/>
                </a:ext>
              </a:extLst>
            </p:cNvPr>
            <p:cNvSpPr txBox="1"/>
            <p:nvPr/>
          </p:nvSpPr>
          <p:spPr>
            <a:xfrm>
              <a:off x="4265499" y="354652"/>
              <a:ext cx="3749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</a:rPr>
                <a:t>Ditindaklanjuti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B56B12-950A-AC42-8A2A-370442520C94}"/>
                </a:ext>
              </a:extLst>
            </p:cNvPr>
            <p:cNvSpPr txBox="1"/>
            <p:nvPr/>
          </p:nvSpPr>
          <p:spPr>
            <a:xfrm>
              <a:off x="4265500" y="1411195"/>
              <a:ext cx="405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>
                  <a:solidFill>
                    <a:srgbClr val="C00000"/>
                  </a:solidFill>
                </a:rPr>
                <a:t>Tidak ditindaklanjuti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D7578D7-AEFE-F549-B222-357A725AF863}"/>
              </a:ext>
            </a:extLst>
          </p:cNvPr>
          <p:cNvSpPr/>
          <p:nvPr/>
        </p:nvSpPr>
        <p:spPr>
          <a:xfrm>
            <a:off x="434230" y="3694634"/>
            <a:ext cx="11393976" cy="23435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Telah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lewat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terhitung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tgl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gratifikasi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tsb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pelapor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Tdk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dilaporkan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penyelidikan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penyidikan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penuntutan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oleh APH;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temuan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Itjen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BPKP, dan/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BPK di unit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pelapor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; dan/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Diduga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72A9B2-7E97-7745-B1CE-397E1ECBD699}"/>
              </a:ext>
            </a:extLst>
          </p:cNvPr>
          <p:cNvSpPr/>
          <p:nvPr/>
        </p:nvSpPr>
        <p:spPr>
          <a:xfrm>
            <a:off x="4259770" y="1651819"/>
            <a:ext cx="3586385" cy="1828800"/>
          </a:xfrm>
          <a:custGeom>
            <a:avLst/>
            <a:gdLst>
              <a:gd name="connsiteX0" fmla="*/ 3261907 w 3586385"/>
              <a:gd name="connsiteY0" fmla="*/ 0 h 1828800"/>
              <a:gd name="connsiteX1" fmla="*/ 3483133 w 3586385"/>
              <a:gd name="connsiteY1" fmla="*/ 117987 h 1828800"/>
              <a:gd name="connsiteX2" fmla="*/ 3527378 w 3586385"/>
              <a:gd name="connsiteY2" fmla="*/ 191729 h 1828800"/>
              <a:gd name="connsiteX3" fmla="*/ 3556875 w 3586385"/>
              <a:gd name="connsiteY3" fmla="*/ 280220 h 1828800"/>
              <a:gd name="connsiteX4" fmla="*/ 3586372 w 3586385"/>
              <a:gd name="connsiteY4" fmla="*/ 501446 h 1828800"/>
              <a:gd name="connsiteX5" fmla="*/ 3556875 w 3586385"/>
              <a:gd name="connsiteY5" fmla="*/ 678426 h 1828800"/>
              <a:gd name="connsiteX6" fmla="*/ 3527378 w 3586385"/>
              <a:gd name="connsiteY6" fmla="*/ 722671 h 1828800"/>
              <a:gd name="connsiteX7" fmla="*/ 3394643 w 3586385"/>
              <a:gd name="connsiteY7" fmla="*/ 796413 h 1828800"/>
              <a:gd name="connsiteX8" fmla="*/ 3276656 w 3586385"/>
              <a:gd name="connsiteY8" fmla="*/ 811162 h 1828800"/>
              <a:gd name="connsiteX9" fmla="*/ 3129172 w 3586385"/>
              <a:gd name="connsiteY9" fmla="*/ 840658 h 1828800"/>
              <a:gd name="connsiteX10" fmla="*/ 2745714 w 3586385"/>
              <a:gd name="connsiteY10" fmla="*/ 870155 h 1828800"/>
              <a:gd name="connsiteX11" fmla="*/ 1610088 w 3586385"/>
              <a:gd name="connsiteY11" fmla="*/ 884904 h 1828800"/>
              <a:gd name="connsiteX12" fmla="*/ 902165 w 3586385"/>
              <a:gd name="connsiteY12" fmla="*/ 1076633 h 1828800"/>
              <a:gd name="connsiteX13" fmla="*/ 651443 w 3586385"/>
              <a:gd name="connsiteY13" fmla="*/ 1179871 h 1828800"/>
              <a:gd name="connsiteX14" fmla="*/ 135249 w 3586385"/>
              <a:gd name="connsiteY14" fmla="*/ 1489587 h 1828800"/>
              <a:gd name="connsiteX15" fmla="*/ 32011 w 3586385"/>
              <a:gd name="connsiteY15" fmla="*/ 1651820 h 1828800"/>
              <a:gd name="connsiteX16" fmla="*/ 2514 w 3586385"/>
              <a:gd name="connsiteY16" fmla="*/ 1725562 h 1828800"/>
              <a:gd name="connsiteX17" fmla="*/ 2514 w 3586385"/>
              <a:gd name="connsiteY1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6385" h="1828800">
                <a:moveTo>
                  <a:pt x="3261907" y="0"/>
                </a:moveTo>
                <a:cubicBezTo>
                  <a:pt x="3358487" y="40242"/>
                  <a:pt x="3426219" y="42102"/>
                  <a:pt x="3483133" y="117987"/>
                </a:cubicBezTo>
                <a:cubicBezTo>
                  <a:pt x="3500332" y="140920"/>
                  <a:pt x="3515516" y="165633"/>
                  <a:pt x="3527378" y="191729"/>
                </a:cubicBezTo>
                <a:cubicBezTo>
                  <a:pt x="3540244" y="220035"/>
                  <a:pt x="3547043" y="250723"/>
                  <a:pt x="3556875" y="280220"/>
                </a:cubicBezTo>
                <a:cubicBezTo>
                  <a:pt x="3559894" y="301351"/>
                  <a:pt x="3587078" y="487319"/>
                  <a:pt x="3586372" y="501446"/>
                </a:cubicBezTo>
                <a:cubicBezTo>
                  <a:pt x="3583385" y="561178"/>
                  <a:pt x="3572285" y="620638"/>
                  <a:pt x="3556875" y="678426"/>
                </a:cubicBezTo>
                <a:cubicBezTo>
                  <a:pt x="3552308" y="695553"/>
                  <a:pt x="3539912" y="710137"/>
                  <a:pt x="3527378" y="722671"/>
                </a:cubicBezTo>
                <a:cubicBezTo>
                  <a:pt x="3492986" y="757063"/>
                  <a:pt x="3441900" y="785507"/>
                  <a:pt x="3394643" y="796413"/>
                </a:cubicBezTo>
                <a:cubicBezTo>
                  <a:pt x="3356023" y="805325"/>
                  <a:pt x="3315752" y="804646"/>
                  <a:pt x="3276656" y="811162"/>
                </a:cubicBezTo>
                <a:cubicBezTo>
                  <a:pt x="3227203" y="819404"/>
                  <a:pt x="3178847" y="833884"/>
                  <a:pt x="3129172" y="840658"/>
                </a:cubicBezTo>
                <a:cubicBezTo>
                  <a:pt x="3084101" y="846804"/>
                  <a:pt x="2777336" y="867896"/>
                  <a:pt x="2745714" y="870155"/>
                </a:cubicBezTo>
                <a:cubicBezTo>
                  <a:pt x="2244081" y="857293"/>
                  <a:pt x="2107902" y="838810"/>
                  <a:pt x="1610088" y="884904"/>
                </a:cubicBezTo>
                <a:cubicBezTo>
                  <a:pt x="1413260" y="903129"/>
                  <a:pt x="1036249" y="1021422"/>
                  <a:pt x="902165" y="1076633"/>
                </a:cubicBezTo>
                <a:cubicBezTo>
                  <a:pt x="818591" y="1111046"/>
                  <a:pt x="732283" y="1139451"/>
                  <a:pt x="651443" y="1179871"/>
                </a:cubicBezTo>
                <a:cubicBezTo>
                  <a:pt x="308303" y="1351441"/>
                  <a:pt x="342969" y="1333797"/>
                  <a:pt x="135249" y="1489587"/>
                </a:cubicBezTo>
                <a:cubicBezTo>
                  <a:pt x="111873" y="1524652"/>
                  <a:pt x="52838" y="1610166"/>
                  <a:pt x="32011" y="1651820"/>
                </a:cubicBezTo>
                <a:cubicBezTo>
                  <a:pt x="20171" y="1675499"/>
                  <a:pt x="6866" y="1699448"/>
                  <a:pt x="2514" y="1725562"/>
                </a:cubicBezTo>
                <a:cubicBezTo>
                  <a:pt x="-3143" y="1759506"/>
                  <a:pt x="2514" y="1794387"/>
                  <a:pt x="2514" y="182880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9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347312-212A-1B4A-B426-0293815BBFB7}"/>
              </a:ext>
            </a:extLst>
          </p:cNvPr>
          <p:cNvSpPr/>
          <p:nvPr/>
        </p:nvSpPr>
        <p:spPr>
          <a:xfrm>
            <a:off x="503306" y="1738687"/>
            <a:ext cx="2605415" cy="2605415"/>
          </a:xfrm>
          <a:prstGeom prst="ellipse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Bevel 6">
            <a:extLst>
              <a:ext uri="{FF2B5EF4-FFF2-40B4-BE49-F238E27FC236}">
                <a16:creationId xmlns:a16="http://schemas.microsoft.com/office/drawing/2014/main" id="{EC722C4F-283C-2544-A39D-C90701F581A4}"/>
              </a:ext>
            </a:extLst>
          </p:cNvPr>
          <p:cNvSpPr/>
          <p:nvPr/>
        </p:nvSpPr>
        <p:spPr>
          <a:xfrm>
            <a:off x="458953" y="2595805"/>
            <a:ext cx="2694124" cy="867791"/>
          </a:xfrm>
          <a:prstGeom prst="bevel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733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151A30B-DEEA-824C-B90A-3241E8CA06D2}"/>
              </a:ext>
            </a:extLst>
          </p:cNvPr>
          <p:cNvSpPr txBox="1">
            <a:spLocks/>
          </p:cNvSpPr>
          <p:nvPr/>
        </p:nvSpPr>
        <p:spPr>
          <a:xfrm>
            <a:off x="1" y="239518"/>
            <a:ext cx="8253311" cy="7992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4000" dirty="0">
                <a:latin typeface="Aero" pitchFamily="2" charset="0"/>
                <a:ea typeface="Calibri" charset="0"/>
                <a:cs typeface="Calibri" charset="0"/>
              </a:rPr>
              <a:t>TINDAK PIDANA KORUPSI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B497B-D0DC-C34A-973A-3E26DE0649C8}"/>
              </a:ext>
            </a:extLst>
          </p:cNvPr>
          <p:cNvSpPr/>
          <p:nvPr/>
        </p:nvSpPr>
        <p:spPr>
          <a:xfrm>
            <a:off x="7437995" y="122009"/>
            <a:ext cx="4586992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2237">
              <a:defRPr/>
            </a:pPr>
            <a:r>
              <a:rPr lang="id-ID" sz="2667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UU No. 31 Tahun 1999</a:t>
            </a:r>
          </a:p>
          <a:p>
            <a:pPr algn="ctr" defTabSz="3852237">
              <a:defRPr/>
            </a:pPr>
            <a:r>
              <a:rPr lang="id-ID" sz="2667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UU No. 20 Tahun 2001</a:t>
            </a:r>
          </a:p>
          <a:p>
            <a:pPr algn="ctr" defTabSz="3852237">
              <a:defRPr/>
            </a:pPr>
            <a:r>
              <a:rPr lang="id-ID" sz="2667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Pemberantasan </a:t>
            </a:r>
            <a:r>
              <a:rPr lang="id-ID" sz="2667" i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Tipikor</a:t>
            </a:r>
            <a:endParaRPr lang="id-ID" sz="2667" i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U-Turn Arrow 2">
            <a:extLst>
              <a:ext uri="{FF2B5EF4-FFF2-40B4-BE49-F238E27FC236}">
                <a16:creationId xmlns:a16="http://schemas.microsoft.com/office/drawing/2014/main" id="{1F670D50-D34E-134D-A9EF-75F32918ADC3}"/>
              </a:ext>
            </a:extLst>
          </p:cNvPr>
          <p:cNvSpPr/>
          <p:nvPr/>
        </p:nvSpPr>
        <p:spPr>
          <a:xfrm rot="5400000">
            <a:off x="11407037" y="350730"/>
            <a:ext cx="556887" cy="551145"/>
          </a:xfrm>
          <a:prstGeom prst="uturnArrow">
            <a:avLst>
              <a:gd name="adj1" fmla="val 18939"/>
              <a:gd name="adj2" fmla="val 25000"/>
              <a:gd name="adj3" fmla="val 28030"/>
              <a:gd name="adj4" fmla="val 42756"/>
              <a:gd name="adj5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356AB2-83C5-0747-B3F4-6F44C34578B7}"/>
              </a:ext>
            </a:extLst>
          </p:cNvPr>
          <p:cNvSpPr/>
          <p:nvPr/>
        </p:nvSpPr>
        <p:spPr>
          <a:xfrm>
            <a:off x="3776453" y="1738838"/>
            <a:ext cx="458699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52237">
              <a:defRPr/>
            </a:pPr>
            <a:r>
              <a:rPr lang="id-ID" sz="2667" b="1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Pasal 12B ayat (1):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BB7A66-2D68-CF40-869A-FCC33058BF66}"/>
              </a:ext>
            </a:extLst>
          </p:cNvPr>
          <p:cNvSpPr/>
          <p:nvPr/>
        </p:nvSpPr>
        <p:spPr>
          <a:xfrm>
            <a:off x="3776455" y="2318191"/>
            <a:ext cx="7956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gratifikasi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Pegawai</a:t>
            </a:r>
            <a:r>
              <a:rPr lang="en-ID" sz="2400" dirty="0"/>
              <a:t> Negeri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Penyelenggara</a:t>
            </a:r>
            <a:r>
              <a:rPr lang="en-ID" sz="2400" dirty="0"/>
              <a:t> Negara </a:t>
            </a:r>
            <a:r>
              <a:rPr lang="en-ID" sz="2400" b="1" dirty="0" err="1"/>
              <a:t>dianggap</a:t>
            </a:r>
            <a:r>
              <a:rPr lang="en-ID" sz="2400" b="1" dirty="0"/>
              <a:t> </a:t>
            </a:r>
            <a:r>
              <a:rPr lang="en-ID" sz="2400" b="1" dirty="0" err="1"/>
              <a:t>pemberian</a:t>
            </a:r>
            <a:r>
              <a:rPr lang="en-ID" sz="2400" b="1" dirty="0"/>
              <a:t> </a:t>
            </a:r>
            <a:r>
              <a:rPr lang="en-ID" sz="2400" b="1" dirty="0" err="1"/>
              <a:t>suap</a:t>
            </a:r>
            <a:r>
              <a:rPr lang="en-ID" sz="2400" b="1" dirty="0"/>
              <a:t>, </a:t>
            </a:r>
            <a:r>
              <a:rPr lang="en-ID" sz="2400" b="1" dirty="0" err="1"/>
              <a:t>apabila</a:t>
            </a:r>
            <a:r>
              <a:rPr lang="en-ID" sz="2400" b="1" dirty="0"/>
              <a:t> </a:t>
            </a:r>
            <a:r>
              <a:rPr lang="en-ID" sz="2400" b="1" dirty="0" err="1"/>
              <a:t>berhubungan</a:t>
            </a:r>
            <a:r>
              <a:rPr lang="en-ID" sz="2400" b="1" dirty="0"/>
              <a:t> </a:t>
            </a:r>
            <a:r>
              <a:rPr lang="en-ID" sz="2400" b="1" dirty="0" err="1"/>
              <a:t>dng</a:t>
            </a:r>
            <a:r>
              <a:rPr lang="en-ID" sz="2400" b="1" dirty="0"/>
              <a:t> </a:t>
            </a:r>
            <a:r>
              <a:rPr lang="en-ID" sz="2400" b="1" dirty="0" err="1"/>
              <a:t>jabatannya</a:t>
            </a:r>
            <a:r>
              <a:rPr lang="en-ID" sz="2400" b="1" dirty="0"/>
              <a:t> dan </a:t>
            </a:r>
            <a:r>
              <a:rPr lang="en-ID" sz="2400" b="1" dirty="0" err="1"/>
              <a:t>yg</a:t>
            </a:r>
            <a:r>
              <a:rPr lang="en-ID" sz="2400" b="1" dirty="0"/>
              <a:t> </a:t>
            </a:r>
            <a:r>
              <a:rPr lang="en-ID" sz="2400" b="1" dirty="0" err="1"/>
              <a:t>berlawanan</a:t>
            </a:r>
            <a:r>
              <a:rPr lang="en-ID" sz="2400" b="1" dirty="0"/>
              <a:t> </a:t>
            </a:r>
            <a:r>
              <a:rPr lang="en-ID" sz="2400" b="1" dirty="0" err="1"/>
              <a:t>dengan</a:t>
            </a:r>
            <a:r>
              <a:rPr lang="en-ID" sz="2400" b="1" dirty="0"/>
              <a:t> </a:t>
            </a:r>
            <a:r>
              <a:rPr lang="en-ID" sz="2400" b="1" dirty="0" err="1"/>
              <a:t>kewajiban</a:t>
            </a:r>
            <a:r>
              <a:rPr lang="en-ID" sz="2400" b="1" dirty="0"/>
              <a:t> </a:t>
            </a:r>
            <a:r>
              <a:rPr lang="en-ID" sz="2400" b="1" dirty="0" err="1"/>
              <a:t>atau</a:t>
            </a:r>
            <a:r>
              <a:rPr lang="en-ID" sz="2400" b="1" dirty="0"/>
              <a:t> </a:t>
            </a:r>
            <a:r>
              <a:rPr lang="en-ID" sz="2400" b="1" dirty="0" err="1"/>
              <a:t>tugasnya</a:t>
            </a:r>
            <a:r>
              <a:rPr lang="en-ID" sz="2400" dirty="0"/>
              <a:t>, </a:t>
            </a:r>
          </a:p>
          <a:p>
            <a:r>
              <a:rPr lang="en-ID" sz="2400" dirty="0" err="1"/>
              <a:t>dng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</a:t>
            </a:r>
            <a:r>
              <a:rPr lang="en-ID" sz="2400" dirty="0" err="1"/>
              <a:t>sbb</a:t>
            </a:r>
            <a:r>
              <a:rPr lang="en-ID" sz="2400" dirty="0"/>
              <a:t>.: </a:t>
            </a:r>
          </a:p>
          <a:p>
            <a:pPr marL="457189" indent="-457189">
              <a:buFont typeface="+mj-lt"/>
              <a:buAutoNum type="alphaLcPeriod"/>
            </a:pPr>
            <a:r>
              <a:rPr lang="en-ID" sz="2400" dirty="0"/>
              <a:t>yang </a:t>
            </a:r>
            <a:r>
              <a:rPr lang="en-ID" sz="2400" dirty="0" err="1"/>
              <a:t>nilainya</a:t>
            </a:r>
            <a:r>
              <a:rPr lang="en-ID" sz="2400" dirty="0"/>
              <a:t> ≥ Rp10.000.000,00, </a:t>
            </a:r>
            <a:r>
              <a:rPr lang="en-ID" sz="2400" dirty="0" err="1"/>
              <a:t>pembuktian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gratifikasi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bukan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suap</a:t>
            </a:r>
            <a:r>
              <a:rPr lang="en-ID" sz="2400" dirty="0"/>
              <a:t> </a:t>
            </a:r>
            <a:r>
              <a:rPr lang="en-ID" sz="2400" b="1" dirty="0" err="1"/>
              <a:t>dilakukan</a:t>
            </a:r>
            <a:r>
              <a:rPr lang="en-ID" sz="2400" b="1" dirty="0"/>
              <a:t> oleh </a:t>
            </a:r>
            <a:r>
              <a:rPr lang="en-ID" sz="2400" b="1" dirty="0" err="1"/>
              <a:t>penerima</a:t>
            </a:r>
            <a:r>
              <a:rPr lang="en-ID" sz="2400" b="1" dirty="0"/>
              <a:t> </a:t>
            </a:r>
            <a:r>
              <a:rPr lang="en-ID" sz="2400" b="1" dirty="0" err="1"/>
              <a:t>gratifikasi</a:t>
            </a:r>
            <a:r>
              <a:rPr lang="en-ID" sz="2400" dirty="0"/>
              <a:t>; </a:t>
            </a:r>
          </a:p>
          <a:p>
            <a:pPr marL="457189" indent="-457189">
              <a:buFont typeface="+mj-lt"/>
              <a:buAutoNum type="alphaLcPeriod"/>
            </a:pPr>
            <a:r>
              <a:rPr lang="en-ID" sz="2400" dirty="0"/>
              <a:t>yang </a:t>
            </a:r>
            <a:r>
              <a:rPr lang="en-ID" sz="2400" dirty="0" err="1"/>
              <a:t>nilainya</a:t>
            </a:r>
            <a:r>
              <a:rPr lang="en-ID" sz="2400" dirty="0"/>
              <a:t> &lt; Rp10.000.000,00, </a:t>
            </a:r>
            <a:r>
              <a:rPr lang="en-ID" sz="2400" dirty="0" err="1"/>
              <a:t>pembuktian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gratifikasi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suap</a:t>
            </a:r>
            <a:r>
              <a:rPr lang="en-ID" sz="2400" dirty="0"/>
              <a:t> </a:t>
            </a:r>
            <a:r>
              <a:rPr lang="en-ID" sz="2400" b="1" dirty="0" err="1"/>
              <a:t>dilakukan</a:t>
            </a:r>
            <a:r>
              <a:rPr lang="en-ID" sz="2400" b="1" dirty="0"/>
              <a:t> oleh </a:t>
            </a:r>
            <a:r>
              <a:rPr lang="en-ID" sz="2400" b="1" dirty="0" err="1"/>
              <a:t>penuntut</a:t>
            </a:r>
            <a:r>
              <a:rPr lang="en-ID" sz="2400" b="1" dirty="0"/>
              <a:t> </a:t>
            </a:r>
            <a:r>
              <a:rPr lang="en-ID" sz="2400" b="1" dirty="0" err="1"/>
              <a:t>umum</a:t>
            </a:r>
            <a:r>
              <a:rPr lang="en-ID" sz="2400" dirty="0"/>
              <a:t>. </a:t>
            </a:r>
            <a:endParaRPr lang="en-ID" sz="3733" dirty="0"/>
          </a:p>
        </p:txBody>
      </p:sp>
    </p:spTree>
    <p:extLst>
      <p:ext uri="{BB962C8B-B14F-4D97-AF65-F5344CB8AC3E}">
        <p14:creationId xmlns:p14="http://schemas.microsoft.com/office/powerpoint/2010/main" val="24462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CDA782-1A4E-254D-8B65-11B1AD9C86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79" y="1108300"/>
            <a:ext cx="2723896" cy="2723896"/>
          </a:xfrm>
          <a:prstGeom prst="rect">
            <a:avLst/>
          </a:prstGeom>
          <a:effectLst>
            <a:outerShdw blurRad="3175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7336186" y="1654637"/>
            <a:ext cx="4755412" cy="47554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762"/>
            <a:ext cx="12192000" cy="802967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2800" b="0" dirty="0">
                <a:solidFill>
                  <a:schemeClr val="bg2"/>
                </a:solidFill>
                <a:latin typeface="Aero" pitchFamily="2" charset="0"/>
                <a:ea typeface="Calibri" charset="0"/>
                <a:cs typeface="Calibri" charset="0"/>
              </a:rPr>
              <a:t>TINDAK LANJUT PELAPORAN</a:t>
            </a:r>
            <a:br>
              <a:rPr lang="id-ID" sz="2800" b="0" dirty="0">
                <a:solidFill>
                  <a:schemeClr val="bg2"/>
                </a:solidFill>
                <a:latin typeface="Aero" pitchFamily="2" charset="0"/>
                <a:ea typeface="Calibri" charset="0"/>
                <a:cs typeface="Calibri" charset="0"/>
              </a:rPr>
            </a:br>
            <a:r>
              <a:rPr lang="nl-NL" sz="2800" b="0" dirty="0">
                <a:solidFill>
                  <a:schemeClr val="bg2"/>
                </a:solidFill>
                <a:latin typeface="Aero" pitchFamily="2" charset="0"/>
                <a:ea typeface="Calibri" charset="0"/>
                <a:cs typeface="Calibri" charset="0"/>
              </a:rPr>
              <a:t>BERDASARKAN BENTUK &amp; JENIS GRATIFIKASI</a:t>
            </a:r>
            <a:endParaRPr lang="id-ID" sz="2800" b="0" dirty="0">
              <a:solidFill>
                <a:schemeClr val="bg2"/>
              </a:solidFill>
              <a:latin typeface="Aero" pitchFamily="2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2291" y="4587359"/>
            <a:ext cx="4240472" cy="2061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133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 disimpan </a:t>
            </a:r>
            <a:r>
              <a:rPr lang="id-ID" sz="2133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 Pelapor sampai status benda tersebut ditetapkan oleh KPK, </a:t>
            </a:r>
          </a:p>
          <a:p>
            <a:r>
              <a:rPr lang="id-ID" sz="2133" dirty="0">
                <a:solidFill>
                  <a:schemeClr val="bg2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kecuali diperlukan oleh KPK dalam hal uji orisinalitas/kepentingan klaver</a:t>
            </a:r>
            <a:r>
              <a:rPr lang="id-ID" sz="2133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03" y="3959769"/>
            <a:ext cx="3848837" cy="23899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2133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 gratifikasi</a:t>
            </a:r>
          </a:p>
          <a:p>
            <a:r>
              <a:rPr lang="id-ID" sz="2133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id-ID" sz="2133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sifatnya mudah rusak (makanan/minuman)</a:t>
            </a:r>
          </a:p>
          <a:p>
            <a:endParaRPr lang="id-ID" sz="2133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133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Diserahkan ke lembaga</a:t>
            </a:r>
          </a:p>
          <a:p>
            <a:r>
              <a:rPr lang="id-ID" sz="2133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Sosial/pihak </a:t>
            </a:r>
            <a:r>
              <a:rPr lang="id-ID" sz="2133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id-ID" sz="2133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lebih membutuhkan.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99936" y="1461159"/>
            <a:ext cx="2664619" cy="17719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438919">
            <a:off x="7632797" y="3233131"/>
            <a:ext cx="4357483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667" dirty="0">
                <a:solidFill>
                  <a:prstClr val="white"/>
                </a:solidFill>
              </a:rPr>
              <a:t>Benda Gratifikasi</a:t>
            </a:r>
            <a:r>
              <a:rPr lang="en-GB" sz="2667" dirty="0">
                <a:solidFill>
                  <a:prstClr val="white"/>
                </a:solidFill>
              </a:rPr>
              <a:t> </a:t>
            </a:r>
            <a:r>
              <a:rPr lang="id-ID" sz="2667" dirty="0">
                <a:solidFill>
                  <a:prstClr val="white"/>
                </a:solidFill>
              </a:rPr>
              <a:t>didokumentasikan </a:t>
            </a:r>
            <a:r>
              <a:rPr lang="en-GB" sz="2667" dirty="0">
                <a:solidFill>
                  <a:prstClr val="white"/>
                </a:solidFill>
              </a:rPr>
              <a:t>&amp;</a:t>
            </a:r>
            <a:endParaRPr lang="id-ID" sz="2667" dirty="0">
              <a:solidFill>
                <a:prstClr val="white"/>
              </a:solidFill>
            </a:endParaRPr>
          </a:p>
          <a:p>
            <a:pPr algn="ctr"/>
            <a:r>
              <a:rPr lang="id-ID" sz="2667" b="1" dirty="0">
                <a:solidFill>
                  <a:srgbClr val="FFFF00"/>
                </a:solidFill>
              </a:rPr>
              <a:t>harus dilampirkan </a:t>
            </a:r>
            <a:r>
              <a:rPr lang="id-ID" sz="2667" dirty="0" err="1">
                <a:solidFill>
                  <a:prstClr val="white"/>
                </a:solidFill>
              </a:rPr>
              <a:t>dlm</a:t>
            </a:r>
            <a:endParaRPr lang="id-ID" sz="2667" dirty="0">
              <a:solidFill>
                <a:prstClr val="white"/>
              </a:solidFill>
            </a:endParaRPr>
          </a:p>
          <a:p>
            <a:pPr algn="ctr"/>
            <a:r>
              <a:rPr lang="id-ID" sz="2667" dirty="0">
                <a:solidFill>
                  <a:prstClr val="white"/>
                </a:solidFill>
              </a:rPr>
              <a:t>Laporan Gratifikasi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47" y="1448785"/>
            <a:ext cx="2583559" cy="25835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40122">
            <a:off x="4153338" y="3862085"/>
            <a:ext cx="2299901" cy="748795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 err="1">
                <a:solidFill>
                  <a:schemeClr val="bg1"/>
                </a:solidFill>
              </a:rPr>
              <a:t>Jika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tidak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mudah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rusak</a:t>
            </a:r>
            <a:r>
              <a:rPr lang="en-US" sz="2133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45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1" y="2175942"/>
            <a:ext cx="2666959" cy="9071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2667" dirty="0">
                <a:solidFill>
                  <a:schemeClr val="lt1"/>
                </a:solidFill>
                <a:highlight>
                  <a:schemeClr val="accent2"/>
                </a:highlight>
                <a:latin typeface="Aero" pitchFamily="2" charset="0"/>
              </a:rPr>
              <a:t>MEDIA LAPOR</a:t>
            </a:r>
            <a:br>
              <a:rPr lang="en-US" sz="2933" dirty="0">
                <a:solidFill>
                  <a:schemeClr val="lt1"/>
                </a:solidFill>
                <a:highlight>
                  <a:schemeClr val="accent2"/>
                </a:highlight>
                <a:latin typeface="Aero" pitchFamily="2" charset="0"/>
              </a:rPr>
            </a:br>
            <a:r>
              <a:rPr lang="en-US" sz="2933" dirty="0">
                <a:solidFill>
                  <a:schemeClr val="lt1"/>
                </a:solidFill>
                <a:highlight>
                  <a:schemeClr val="accent2"/>
                </a:highlight>
                <a:latin typeface="Aero" pitchFamily="2" charset="0"/>
              </a:rPr>
              <a:t>GRATIFIKASI</a:t>
            </a:r>
            <a:endParaRPr sz="2933" dirty="0">
              <a:solidFill>
                <a:schemeClr val="lt1"/>
              </a:solidFill>
              <a:highlight>
                <a:schemeClr val="accent2"/>
              </a:highlight>
              <a:latin typeface="Aero" pitchFamily="2" charset="0"/>
            </a:endParaRPr>
          </a:p>
        </p:txBody>
      </p:sp>
      <p:grpSp>
        <p:nvGrpSpPr>
          <p:cNvPr id="11" name="Google Shape;459;p37">
            <a:extLst>
              <a:ext uri="{FF2B5EF4-FFF2-40B4-BE49-F238E27FC236}">
                <a16:creationId xmlns:a16="http://schemas.microsoft.com/office/drawing/2014/main" id="{16066988-183C-1649-8883-2A08391A792E}"/>
              </a:ext>
            </a:extLst>
          </p:cNvPr>
          <p:cNvGrpSpPr/>
          <p:nvPr/>
        </p:nvGrpSpPr>
        <p:grpSpPr>
          <a:xfrm>
            <a:off x="622548" y="397499"/>
            <a:ext cx="1432785" cy="1307179"/>
            <a:chOff x="6625350" y="1613750"/>
            <a:chExt cx="480525" cy="438400"/>
          </a:xfrm>
          <a:solidFill>
            <a:schemeClr val="bg1"/>
          </a:solidFill>
        </p:grpSpPr>
        <p:sp>
          <p:nvSpPr>
            <p:cNvPr id="12" name="Google Shape;460;p37">
              <a:extLst>
                <a:ext uri="{FF2B5EF4-FFF2-40B4-BE49-F238E27FC236}">
                  <a16:creationId xmlns:a16="http://schemas.microsoft.com/office/drawing/2014/main" id="{8BA151FB-9FC2-7E48-9269-E1A46E2B6F81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61;p37">
              <a:extLst>
                <a:ext uri="{FF2B5EF4-FFF2-40B4-BE49-F238E27FC236}">
                  <a16:creationId xmlns:a16="http://schemas.microsoft.com/office/drawing/2014/main" id="{14313BB0-1AA4-784F-845F-8A6E4FCEEC92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2;p37">
              <a:extLst>
                <a:ext uri="{FF2B5EF4-FFF2-40B4-BE49-F238E27FC236}">
                  <a16:creationId xmlns:a16="http://schemas.microsoft.com/office/drawing/2014/main" id="{C75DC1C1-ED8E-044C-9F7D-DDE306D801E5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63;p37">
              <a:extLst>
                <a:ext uri="{FF2B5EF4-FFF2-40B4-BE49-F238E27FC236}">
                  <a16:creationId xmlns:a16="http://schemas.microsoft.com/office/drawing/2014/main" id="{B38F30CD-41B9-DC44-AFE6-0C2A47129E5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4;p37">
              <a:extLst>
                <a:ext uri="{FF2B5EF4-FFF2-40B4-BE49-F238E27FC236}">
                  <a16:creationId xmlns:a16="http://schemas.microsoft.com/office/drawing/2014/main" id="{DAED2BE8-42DF-544F-812C-99F3125F0568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032276-9EB0-1A4A-B81F-B6A0F28CE527}"/>
              </a:ext>
            </a:extLst>
          </p:cNvPr>
          <p:cNvGrpSpPr/>
          <p:nvPr/>
        </p:nvGrpSpPr>
        <p:grpSpPr>
          <a:xfrm>
            <a:off x="2672421" y="1"/>
            <a:ext cx="9556049" cy="6869476"/>
            <a:chOff x="2004315" y="0"/>
            <a:chExt cx="7167037" cy="5152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AC8A9E-0E67-3047-8E67-DA1C3BF54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4315" y="0"/>
              <a:ext cx="7167037" cy="515210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015286-2792-0A46-AA9C-F5E76412C004}"/>
                </a:ext>
              </a:extLst>
            </p:cNvPr>
            <p:cNvSpPr/>
            <p:nvPr/>
          </p:nvSpPr>
          <p:spPr>
            <a:xfrm>
              <a:off x="8077200" y="4946420"/>
              <a:ext cx="490399" cy="1335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3BC9F7-4096-D84B-A78B-C7EC5A5CF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0" y="4076834"/>
            <a:ext cx="24384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33333E-6 L 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AAA3CAD-A8AD-714D-A126-7F46965828B1}"/>
              </a:ext>
            </a:extLst>
          </p:cNvPr>
          <p:cNvSpPr txBox="1">
            <a:spLocks/>
          </p:cNvSpPr>
          <p:nvPr/>
        </p:nvSpPr>
        <p:spPr>
          <a:xfrm>
            <a:off x="623392" y="117910"/>
            <a:ext cx="10945216" cy="103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Clr>
                <a:srgbClr val="000000"/>
              </a:buClr>
              <a:buNone/>
            </a:pPr>
            <a:r>
              <a:rPr lang="id-ID" dirty="0">
                <a:solidFill>
                  <a:srgbClr val="FFFFFF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APLIKASI LAPOR GRATIFIKASI</a:t>
            </a:r>
            <a:r>
              <a:rPr lang="id-ID" sz="3200" dirty="0">
                <a:solidFill>
                  <a:srgbClr val="FFFFFF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 </a:t>
            </a:r>
          </a:p>
          <a:p>
            <a:pPr marL="0" indent="0" algn="ctr" defTabSz="1219170">
              <a:spcBef>
                <a:spcPts val="0"/>
              </a:spcBef>
              <a:buClr>
                <a:srgbClr val="000000"/>
              </a:buClr>
              <a:buNone/>
            </a:pPr>
            <a:r>
              <a:rPr lang="id-ID" sz="2800" dirty="0">
                <a:solidFill>
                  <a:srgbClr val="FFFFFF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Gratifikasi Online</a:t>
            </a:r>
            <a:r>
              <a:rPr lang="id-ID" sz="2800" i="1" dirty="0">
                <a:solidFill>
                  <a:srgbClr val="FFFFFF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 </a:t>
            </a:r>
            <a:r>
              <a:rPr lang="id-ID" sz="2800" dirty="0">
                <a:solidFill>
                  <a:srgbClr val="FFFFFF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(GOL) </a:t>
            </a:r>
            <a:r>
              <a:rPr lang="id-ID" sz="2800" dirty="0">
                <a:solidFill>
                  <a:schemeClr val="bg1"/>
                </a:solidFill>
                <a:latin typeface="Aero" pitchFamily="2" charset="0"/>
                <a:ea typeface="Calibri" charset="0"/>
                <a:cs typeface="Calibri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gol.kpk.go.id</a:t>
            </a:r>
            <a:r>
              <a:rPr lang="id-ID" sz="2800" dirty="0">
                <a:solidFill>
                  <a:schemeClr val="bg1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 atau </a:t>
            </a:r>
            <a:r>
              <a:rPr lang="id-ID" sz="2800" dirty="0" err="1">
                <a:solidFill>
                  <a:schemeClr val="bg1"/>
                </a:solidFill>
                <a:latin typeface="Aero" pitchFamily="2" charset="0"/>
                <a:ea typeface="Calibri" charset="0"/>
                <a:cs typeface="Calibri" charset="0"/>
                <a:sym typeface="Arial"/>
              </a:rPr>
              <a:t>upg.kkp.go.id</a:t>
            </a:r>
            <a:endParaRPr lang="id-ID" sz="2800" dirty="0">
              <a:solidFill>
                <a:schemeClr val="bg1"/>
              </a:solidFill>
              <a:latin typeface="Aero" pitchFamily="2" charset="0"/>
              <a:ea typeface="Calibri" charset="0"/>
              <a:cs typeface="Calibri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D3149-93B0-AC47-8FAA-BE15BAC27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79" y="995603"/>
            <a:ext cx="10490041" cy="6202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997821-228D-1B40-B8F6-DE6F240EC3C6}"/>
              </a:ext>
            </a:extLst>
          </p:cNvPr>
          <p:cNvSpPr txBox="1">
            <a:spLocks/>
          </p:cNvSpPr>
          <p:nvPr/>
        </p:nvSpPr>
        <p:spPr>
          <a:xfrm>
            <a:off x="2438400" y="416707"/>
            <a:ext cx="7315200" cy="5603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ero" pitchFamily="2" charset="0"/>
                <a:ea typeface="Calibri" charset="0"/>
                <a:cs typeface="Calibri" charset="0"/>
              </a:rPr>
              <a:t>PEMANTAUAN DAN EVALUASI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A6794-DBEF-E546-9A78-A5B8213B0E33}"/>
              </a:ext>
            </a:extLst>
          </p:cNvPr>
          <p:cNvSpPr txBox="1"/>
          <p:nvPr/>
        </p:nvSpPr>
        <p:spPr>
          <a:xfrm>
            <a:off x="354766" y="2586076"/>
            <a:ext cx="4167267" cy="1420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dirty="0"/>
              <a:t>Monev oleh UPG Kementerian, </a:t>
            </a:r>
          </a:p>
          <a:p>
            <a:pPr algn="ctr">
              <a:lnSpc>
                <a:spcPct val="150000"/>
              </a:lnSpc>
            </a:pPr>
            <a:r>
              <a:rPr lang="id-ID" sz="2000" dirty="0"/>
              <a:t>minimal 1 tahun sekali/sewaktu-waktu bila diperlukan.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6842F-23C2-AF4A-A9E3-1659E2A816DA}"/>
              </a:ext>
            </a:extLst>
          </p:cNvPr>
          <p:cNvSpPr/>
          <p:nvPr/>
        </p:nvSpPr>
        <p:spPr>
          <a:xfrm>
            <a:off x="5466736" y="2119731"/>
            <a:ext cx="634672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&amp; target </a:t>
            </a:r>
            <a:r>
              <a:rPr lang="en-ID" sz="2000" i="1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Gratifikasi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Gratifikasi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Gratifikasi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049C342-1783-4140-BC2F-BE7C3DF7C4E8}"/>
              </a:ext>
            </a:extLst>
          </p:cNvPr>
          <p:cNvSpPr/>
          <p:nvPr/>
        </p:nvSpPr>
        <p:spPr>
          <a:xfrm>
            <a:off x="4763729" y="2035220"/>
            <a:ext cx="703007" cy="2521974"/>
          </a:xfrm>
          <a:prstGeom prst="leftBrace">
            <a:avLst>
              <a:gd name="adj1" fmla="val 628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1364D-4E77-1843-91D4-DDFB667D24E4}"/>
              </a:ext>
            </a:extLst>
          </p:cNvPr>
          <p:cNvSpPr/>
          <p:nvPr/>
        </p:nvSpPr>
        <p:spPr>
          <a:xfrm>
            <a:off x="558383" y="5199884"/>
            <a:ext cx="3760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 err="1">
                <a:latin typeface="BookmanOldStyle"/>
              </a:rPr>
              <a:t>Dilaporkan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secara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tertulis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 err="1">
                <a:latin typeface="BookmanOldStyle"/>
              </a:rPr>
              <a:t>kepada</a:t>
            </a:r>
            <a:r>
              <a:rPr lang="en-ID" sz="2400" dirty="0">
                <a:latin typeface="BookmanOldStyle"/>
              </a:rPr>
              <a:t> Menteri KP </a:t>
            </a:r>
            <a:endParaRPr lang="en-ID" sz="2400" dirty="0">
              <a:effectLst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C067306-1408-B642-8EAA-81EF7CBEAED8}"/>
              </a:ext>
            </a:extLst>
          </p:cNvPr>
          <p:cNvSpPr/>
          <p:nvPr/>
        </p:nvSpPr>
        <p:spPr>
          <a:xfrm>
            <a:off x="2077063" y="4392644"/>
            <a:ext cx="722671" cy="796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2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>
            <a:extLst>
              <a:ext uri="{FF2B5EF4-FFF2-40B4-BE49-F238E27FC236}">
                <a16:creationId xmlns:a16="http://schemas.microsoft.com/office/drawing/2014/main" id="{23B247B9-DA81-044A-AF65-BF6ECCE2DEF3}"/>
              </a:ext>
            </a:extLst>
          </p:cNvPr>
          <p:cNvSpPr/>
          <p:nvPr/>
        </p:nvSpPr>
        <p:spPr>
          <a:xfrm rot="10800000">
            <a:off x="6099809" y="1121656"/>
            <a:ext cx="6178502" cy="5115722"/>
          </a:xfrm>
          <a:prstGeom prst="homePlate">
            <a:avLst>
              <a:gd name="adj" fmla="val 34720"/>
            </a:avLst>
          </a:prstGeom>
          <a:solidFill>
            <a:schemeClr val="accent2">
              <a:alpha val="208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99356C7F-29EB-ED44-9D3F-B3675D9419FF}"/>
              </a:ext>
            </a:extLst>
          </p:cNvPr>
          <p:cNvSpPr/>
          <p:nvPr/>
        </p:nvSpPr>
        <p:spPr>
          <a:xfrm>
            <a:off x="-78693" y="1121656"/>
            <a:ext cx="6178502" cy="5115722"/>
          </a:xfrm>
          <a:prstGeom prst="homePlate">
            <a:avLst>
              <a:gd name="adj" fmla="val 34720"/>
            </a:avLst>
          </a:prstGeom>
          <a:solidFill>
            <a:schemeClr val="accent2">
              <a:alpha val="208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0B930C-33DA-F043-8358-52538AF1186A}"/>
              </a:ext>
            </a:extLst>
          </p:cNvPr>
          <p:cNvSpPr txBox="1">
            <a:spLocks/>
          </p:cNvSpPr>
          <p:nvPr/>
        </p:nvSpPr>
        <p:spPr>
          <a:xfrm>
            <a:off x="162232" y="363237"/>
            <a:ext cx="12192000" cy="660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ero" pitchFamily="2" charset="0"/>
                <a:ea typeface="Calibri" charset="0"/>
                <a:cs typeface="Calibri" charset="0"/>
              </a:rPr>
              <a:t>PENYEDIA LAYANAN     vs     PENGGUNA LAYANAN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EE022-8C4E-0344-AB2D-E8187C485E77}"/>
              </a:ext>
            </a:extLst>
          </p:cNvPr>
          <p:cNvSpPr txBox="1"/>
          <p:nvPr/>
        </p:nvSpPr>
        <p:spPr>
          <a:xfrm>
            <a:off x="4747260" y="3210707"/>
            <a:ext cx="2697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ighlight>
                  <a:srgbClr val="FFFF00"/>
                </a:highlight>
              </a:rPr>
              <a:t>GRATIFIKASI</a:t>
            </a:r>
          </a:p>
          <a:p>
            <a:pPr algn="ctr"/>
            <a:r>
              <a:rPr lang="en-US" sz="2800" b="1" dirty="0">
                <a:highlight>
                  <a:srgbClr val="FFFF00"/>
                </a:highlight>
              </a:rPr>
              <a:t>ILEGAL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E3459-62C8-5947-BEB6-3725A7549C87}"/>
              </a:ext>
            </a:extLst>
          </p:cNvPr>
          <p:cNvSpPr txBox="1"/>
          <p:nvPr/>
        </p:nvSpPr>
        <p:spPr>
          <a:xfrm>
            <a:off x="184751" y="2786365"/>
            <a:ext cx="399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internalisasi</a:t>
            </a:r>
            <a:r>
              <a:rPr lang="en-US" sz="2000" dirty="0"/>
              <a:t>, </a:t>
            </a:r>
            <a:r>
              <a:rPr lang="en-US" sz="2000" dirty="0" err="1"/>
              <a:t>sosialisasi</a:t>
            </a:r>
            <a:r>
              <a:rPr lang="en-US" sz="2000" dirty="0"/>
              <a:t>, </a:t>
            </a:r>
            <a:r>
              <a:rPr lang="en-US" sz="2000" dirty="0" err="1"/>
              <a:t>diseminasi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gratifikasi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KKP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9044A-FDAE-A748-AA2B-7598995700E0}"/>
              </a:ext>
            </a:extLst>
          </p:cNvPr>
          <p:cNvSpPr txBox="1"/>
          <p:nvPr/>
        </p:nvSpPr>
        <p:spPr>
          <a:xfrm>
            <a:off x="1125986" y="1566183"/>
            <a:ext cx="361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Birokrasi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bersih</a:t>
            </a:r>
            <a:r>
              <a:rPr lang="en-US" sz="2000" dirty="0"/>
              <a:t> &amp; </a:t>
            </a:r>
            <a:r>
              <a:rPr lang="en-US" sz="2000" dirty="0" err="1"/>
              <a:t>melayani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D6D86-DF63-A64A-A58D-564EDE168EF0}"/>
              </a:ext>
            </a:extLst>
          </p:cNvPr>
          <p:cNvSpPr txBox="1"/>
          <p:nvPr/>
        </p:nvSpPr>
        <p:spPr>
          <a:xfrm>
            <a:off x="244822" y="3941077"/>
            <a:ext cx="399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PPG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&amp; </a:t>
            </a:r>
            <a:r>
              <a:rPr lang="en-US" sz="2000" dirty="0" err="1"/>
              <a:t>pelayanan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134F0-1B5F-1541-874F-C5D08A45BBC1}"/>
              </a:ext>
            </a:extLst>
          </p:cNvPr>
          <p:cNvSpPr txBox="1"/>
          <p:nvPr/>
        </p:nvSpPr>
        <p:spPr>
          <a:xfrm>
            <a:off x="7772402" y="2190622"/>
            <a:ext cx="399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gratifikasi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96EE6-5977-6F48-A3A3-A476D229AEC0}"/>
              </a:ext>
            </a:extLst>
          </p:cNvPr>
          <p:cNvSpPr txBox="1"/>
          <p:nvPr/>
        </p:nvSpPr>
        <p:spPr>
          <a:xfrm>
            <a:off x="7687794" y="4462240"/>
            <a:ext cx="416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Tdk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percobaan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kpd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/PN </a:t>
            </a:r>
            <a:r>
              <a:rPr lang="en-US" sz="2000" dirty="0" err="1"/>
              <a:t>penyedia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FDF1D-3011-4A4E-8A83-17822F3D877F}"/>
              </a:ext>
            </a:extLst>
          </p:cNvPr>
          <p:cNvSpPr txBox="1"/>
          <p:nvPr/>
        </p:nvSpPr>
        <p:spPr>
          <a:xfrm>
            <a:off x="8016765" y="3244690"/>
            <a:ext cx="399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Memaklumi</a:t>
            </a:r>
            <a:r>
              <a:rPr lang="en-US" sz="2000" dirty="0"/>
              <a:t> &amp; </a:t>
            </a:r>
            <a:r>
              <a:rPr lang="en-US" sz="2000" dirty="0" err="1"/>
              <a:t>turut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pencegahan</a:t>
            </a:r>
            <a:r>
              <a:rPr lang="en-US" sz="2000" dirty="0"/>
              <a:t> </a:t>
            </a:r>
            <a:r>
              <a:rPr lang="en-US" sz="2000" dirty="0" err="1"/>
              <a:t>korupsi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BDFF02-64C7-234A-87F1-0847716F314B}"/>
              </a:ext>
            </a:extLst>
          </p:cNvPr>
          <p:cNvSpPr txBox="1"/>
          <p:nvPr/>
        </p:nvSpPr>
        <p:spPr>
          <a:xfrm>
            <a:off x="434340" y="4777286"/>
            <a:ext cx="423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Kesadaran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/PN </a:t>
            </a:r>
            <a:r>
              <a:rPr lang="en-US" sz="2000" dirty="0" err="1"/>
              <a:t>melaporkan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gratifikasi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dialami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736ED-2F98-8646-AF12-D6D3972BB0DB}"/>
              </a:ext>
            </a:extLst>
          </p:cNvPr>
          <p:cNvSpPr txBox="1"/>
          <p:nvPr/>
        </p:nvSpPr>
        <p:spPr>
          <a:xfrm>
            <a:off x="7529673" y="1566183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prima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0F624-F81A-4640-A26A-6434F0230600}"/>
              </a:ext>
            </a:extLst>
          </p:cNvPr>
          <p:cNvSpPr txBox="1"/>
          <p:nvPr/>
        </p:nvSpPr>
        <p:spPr>
          <a:xfrm>
            <a:off x="434340" y="2228362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Berkomitmen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antikorupsi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55F23-9429-5F46-92EA-3696E98C2BE9}"/>
              </a:ext>
            </a:extLst>
          </p:cNvPr>
          <p:cNvSpPr txBox="1"/>
          <p:nvPr/>
        </p:nvSpPr>
        <p:spPr>
          <a:xfrm>
            <a:off x="3390899" y="5899921"/>
            <a:ext cx="541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BERSAMA MEMBANGUN INDONESIA</a:t>
            </a:r>
          </a:p>
          <a:p>
            <a:pPr algn="ctr"/>
            <a:r>
              <a:rPr lang="en-US" sz="2000" b="1" dirty="0"/>
              <a:t>BEBAS DARI KORUPSI</a:t>
            </a:r>
          </a:p>
        </p:txBody>
      </p:sp>
      <p:sp>
        <p:nvSpPr>
          <p:cNvPr id="16" name="&quot;No&quot; Symbol 15">
            <a:extLst>
              <a:ext uri="{FF2B5EF4-FFF2-40B4-BE49-F238E27FC236}">
                <a16:creationId xmlns:a16="http://schemas.microsoft.com/office/drawing/2014/main" id="{811120AA-E8A6-6040-A2B3-217C52BA5A7F}"/>
              </a:ext>
            </a:extLst>
          </p:cNvPr>
          <p:cNvSpPr/>
          <p:nvPr/>
        </p:nvSpPr>
        <p:spPr>
          <a:xfrm>
            <a:off x="4743451" y="2339020"/>
            <a:ext cx="2697480" cy="2697480"/>
          </a:xfrm>
          <a:prstGeom prst="noSmoking">
            <a:avLst>
              <a:gd name="adj" fmla="val 102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F8C4D23-7B4B-DA43-A216-BB21D4ABC968}"/>
              </a:ext>
            </a:extLst>
          </p:cNvPr>
          <p:cNvSpPr txBox="1"/>
          <p:nvPr/>
        </p:nvSpPr>
        <p:spPr>
          <a:xfrm>
            <a:off x="1552230" y="5650915"/>
            <a:ext cx="90875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Sekretariat: </a:t>
            </a: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Ruang Pengendalian Gratifikasi - Gedung Mina Bahari II Lantai 5, </a:t>
            </a:r>
          </a:p>
          <a:p>
            <a:pPr algn="ctr"/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Jl. Medan Merdeka Timur No. 16, Jakarta Pusat, 10110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51DC550-E778-8D40-8E3B-DAF91752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76" y="1675629"/>
            <a:ext cx="7597951" cy="2227232"/>
          </a:xfrm>
          <a:effectLst/>
        </p:spPr>
        <p:txBody>
          <a:bodyPr>
            <a:normAutofit/>
          </a:bodyPr>
          <a:lstStyle/>
          <a:p>
            <a:pPr algn="ctr"/>
            <a:r>
              <a:rPr lang="id-ID" sz="7200" dirty="0">
                <a:ln w="0"/>
                <a:effectLst>
                  <a:reflection blurRad="6350" stA="50000" endA="300" endPos="50000" dist="12700" dir="5400000" sy="-100000" algn="bl" rotWithShape="0"/>
                </a:effectLst>
                <a:latin typeface="Aero" pitchFamily="2" charset="0"/>
              </a:rPr>
              <a:t>TERIMA </a:t>
            </a:r>
            <a:r>
              <a:rPr lang="id-ID" sz="7200" dirty="0">
                <a:ln w="0"/>
                <a:solidFill>
                  <a:srgbClr val="C00000"/>
                </a:solidFill>
                <a:effectLst>
                  <a:reflection blurRad="6350" stA="50000" endA="300" endPos="50000" dist="12700" dir="5400000" sy="-100000" algn="bl" rotWithShape="0"/>
                </a:effectLst>
                <a:latin typeface="Aero" pitchFamily="2" charset="0"/>
              </a:rPr>
              <a:t>KASIH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FBB4D-0915-CD40-89A4-46D933916090}"/>
              </a:ext>
            </a:extLst>
          </p:cNvPr>
          <p:cNvSpPr/>
          <p:nvPr/>
        </p:nvSpPr>
        <p:spPr>
          <a:xfrm>
            <a:off x="2191918" y="6297246"/>
            <a:ext cx="7808163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upg.kkp.go.id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E-mail: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upg@kkp.go.id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Twitter: @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upg_kkp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Instagram: @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upg_kkp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F6D166-8982-8347-8155-39DD75DD3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547" y="1748911"/>
            <a:ext cx="1973464" cy="1995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80224-44F1-FF4E-BAD6-F162F0DBE016}"/>
              </a:ext>
            </a:extLst>
          </p:cNvPr>
          <p:cNvSpPr txBox="1"/>
          <p:nvPr/>
        </p:nvSpPr>
        <p:spPr>
          <a:xfrm rot="21309739">
            <a:off x="718013" y="1299645"/>
            <a:ext cx="6371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0" dirty="0">
                <a:solidFill>
                  <a:schemeClr val="accent2"/>
                </a:solidFill>
                <a:latin typeface="Mistral" panose="03090702030407020403" pitchFamily="66" charset="0"/>
              </a:rPr>
              <a:t>Salam integritas!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E9309-6AFC-EA45-9C88-6649679AEA5A}"/>
              </a:ext>
            </a:extLst>
          </p:cNvPr>
          <p:cNvSpPr txBox="1"/>
          <p:nvPr/>
        </p:nvSpPr>
        <p:spPr>
          <a:xfrm>
            <a:off x="6211890" y="3620897"/>
            <a:ext cx="263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id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kkpberintegritas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7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7" decel="50000" autoRev="1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alpha val="63000"/>
              </a:schemeClr>
            </a:gs>
            <a:gs pos="100000">
              <a:schemeClr val="accent1">
                <a:alpha val="75000"/>
              </a:schemeClr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DB5FB59-CD33-6640-8CAC-3CDF979D26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4" y="2073198"/>
            <a:ext cx="6335406" cy="47976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7D4A365-8DF8-314A-A15F-DF331F48551A}"/>
              </a:ext>
            </a:extLst>
          </p:cNvPr>
          <p:cNvGrpSpPr/>
          <p:nvPr/>
        </p:nvGrpSpPr>
        <p:grpSpPr>
          <a:xfrm>
            <a:off x="4099898" y="3594396"/>
            <a:ext cx="8093023" cy="3293855"/>
            <a:chOff x="-1" y="1009081"/>
            <a:chExt cx="6069767" cy="247039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D0CDB73-1190-7042-B6DF-ACB5BF5E58E9}"/>
                </a:ext>
              </a:extLst>
            </p:cNvPr>
            <p:cNvGrpSpPr/>
            <p:nvPr/>
          </p:nvGrpSpPr>
          <p:grpSpPr>
            <a:xfrm>
              <a:off x="-1" y="1009081"/>
              <a:ext cx="6069767" cy="2470391"/>
              <a:chOff x="4281217" y="1138365"/>
              <a:chExt cx="7423103" cy="3225309"/>
            </a:xfrm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5139658F-6087-0146-A9DD-150909E36FF6}"/>
                  </a:ext>
                </a:extLst>
              </p:cNvPr>
              <p:cNvSpPr/>
              <p:nvPr/>
            </p:nvSpPr>
            <p:spPr>
              <a:xfrm rot="5400000">
                <a:off x="6380114" y="-960532"/>
                <a:ext cx="3225309" cy="7423103"/>
              </a:xfrm>
              <a:prstGeom prst="trapezoid">
                <a:avLst>
                  <a:gd name="adj" fmla="val 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95F8D6-E3DD-EC48-BF6A-F921B4939250}"/>
                  </a:ext>
                </a:extLst>
              </p:cNvPr>
              <p:cNvSpPr txBox="1"/>
              <p:nvPr/>
            </p:nvSpPr>
            <p:spPr>
              <a:xfrm>
                <a:off x="4604307" y="1249154"/>
                <a:ext cx="3732797" cy="290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Ancaman Hukuman bagi </a:t>
                </a:r>
                <a:r>
                  <a:rPr kumimoji="0" lang="id-ID" sz="26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Penerima</a:t>
                </a: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:</a:t>
                </a:r>
              </a:p>
              <a:p>
                <a:pPr marL="285744" marR="0" lvl="0" indent="-285744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Pidana Penjara Seumur Hidup atau 4 s.d. 20 Tahun</a:t>
                </a:r>
              </a:p>
              <a:p>
                <a:pPr marL="285744" marR="0" lvl="0" indent="-285744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Pidana Denda Rp200 juta s.d. Rp1 milyar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9106D7-EBBA-0E4D-915A-67E6E366FE56}"/>
                  </a:ext>
                </a:extLst>
              </p:cNvPr>
              <p:cNvSpPr txBox="1"/>
              <p:nvPr/>
            </p:nvSpPr>
            <p:spPr>
              <a:xfrm>
                <a:off x="8660193" y="1287672"/>
                <a:ext cx="3000629" cy="2099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Sanksi bagi </a:t>
                </a:r>
                <a:r>
                  <a:rPr kumimoji="0" lang="id-ID" sz="26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Pemberi</a:t>
                </a: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 :</a:t>
                </a:r>
              </a:p>
              <a:p>
                <a:pPr marL="285744" marR="0" lvl="0" indent="-285744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Pidana Penjara 3 Tahun</a:t>
                </a:r>
              </a:p>
              <a:p>
                <a:pPr marL="285744" marR="0" lvl="0" indent="-285744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id-ID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111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/>
                    <a:sym typeface="Arial"/>
                  </a:rPr>
                  <a:t>Pidana Denda Rp150 juta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5BF52E-74E8-6C4E-B793-FEB6A37F9098}"/>
                </a:ext>
              </a:extLst>
            </p:cNvPr>
            <p:cNvCxnSpPr/>
            <p:nvPr/>
          </p:nvCxnSpPr>
          <p:spPr>
            <a:xfrm>
              <a:off x="3317131" y="1235034"/>
              <a:ext cx="0" cy="19781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DCC724-9399-0A4A-B379-65730B0BC8B1}"/>
              </a:ext>
            </a:extLst>
          </p:cNvPr>
          <p:cNvSpPr txBox="1"/>
          <p:nvPr/>
        </p:nvSpPr>
        <p:spPr>
          <a:xfrm>
            <a:off x="364936" y="746551"/>
            <a:ext cx="11399553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UU 31/1999 ➡ UU No. 20/2001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Pasal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 12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B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 ayat (2) dan Pasal 12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ayat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 (1)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A79F80D-237A-F643-95DB-7C73F6313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269">
            <a:off x="416750" y="1860614"/>
            <a:ext cx="2047188" cy="224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21C5BC27-5821-C04F-B1D1-E05AD8631E72}"/>
              </a:ext>
            </a:extLst>
          </p:cNvPr>
          <p:cNvSpPr txBox="1">
            <a:spLocks/>
          </p:cNvSpPr>
          <p:nvPr/>
        </p:nvSpPr>
        <p:spPr>
          <a:xfrm rot="21434742">
            <a:off x="2662635" y="5527674"/>
            <a:ext cx="6528103" cy="20679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ct val="70000"/>
              <a:buFont typeface="Wingdings" charset="2"/>
              <a:buNone/>
              <a:tabLst/>
              <a:defRPr/>
            </a:pPr>
            <a:endParaRPr kumimoji="0" lang="id-ID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040A55F-4597-3B4C-A3DC-CA9FEA326A56}"/>
              </a:ext>
            </a:extLst>
          </p:cNvPr>
          <p:cNvSpPr txBox="1">
            <a:spLocks/>
          </p:cNvSpPr>
          <p:nvPr/>
        </p:nvSpPr>
        <p:spPr>
          <a:xfrm>
            <a:off x="1" y="32070"/>
            <a:ext cx="12183564" cy="69281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ct val="70000"/>
              <a:buFont typeface="Arial"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ero" pitchFamily="2" charset="0"/>
                <a:ea typeface="+mn-ea"/>
                <a:cs typeface="Arial" pitchFamily="34" charset="0"/>
                <a:sym typeface="Arial"/>
              </a:rPr>
              <a:t>Ancaman Hukuman </a:t>
            </a:r>
            <a:r>
              <a: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ero" pitchFamily="2" charset="0"/>
                <a:ea typeface="+mn-ea"/>
                <a:cs typeface="Arial" pitchFamily="34" charset="0"/>
                <a:sym typeface="Arial"/>
              </a:rPr>
              <a:t>Bagi Penerima dan Pemberi Gratifikasi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61D07F3-8843-7549-AA2F-E75ABD812227}"/>
              </a:ext>
            </a:extLst>
          </p:cNvPr>
          <p:cNvSpPr/>
          <p:nvPr/>
        </p:nvSpPr>
        <p:spPr>
          <a:xfrm>
            <a:off x="2812207" y="1269258"/>
            <a:ext cx="5852632" cy="1892885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70000"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Sanksi hukum </a:t>
            </a:r>
            <a:r>
              <a:rPr kumimoji="0" lang="id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t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idak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berlaku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7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jika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 Anda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7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mela</a:t>
            </a:r>
            <a:r>
              <a:rPr kumimoji="0" lang="id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por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kan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gratifikasi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!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27" name="Freeform: Shape 7">
            <a:extLst>
              <a:ext uri="{FF2B5EF4-FFF2-40B4-BE49-F238E27FC236}">
                <a16:creationId xmlns:a16="http://schemas.microsoft.com/office/drawing/2014/main" id="{D37DC14C-5C47-9A4C-B690-0827B8D11228}"/>
              </a:ext>
            </a:extLst>
          </p:cNvPr>
          <p:cNvSpPr/>
          <p:nvPr/>
        </p:nvSpPr>
        <p:spPr>
          <a:xfrm rot="264975">
            <a:off x="3761287" y="2786714"/>
            <a:ext cx="4266780" cy="392373"/>
          </a:xfrm>
          <a:custGeom>
            <a:avLst/>
            <a:gdLst>
              <a:gd name="connsiteX0" fmla="*/ 0 w 5719483"/>
              <a:gd name="connsiteY0" fmla="*/ 878541 h 878541"/>
              <a:gd name="connsiteX1" fmla="*/ 2994212 w 5719483"/>
              <a:gd name="connsiteY1" fmla="*/ 215153 h 878541"/>
              <a:gd name="connsiteX2" fmla="*/ 5719483 w 5719483"/>
              <a:gd name="connsiteY2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9483" h="878541">
                <a:moveTo>
                  <a:pt x="0" y="878541"/>
                </a:moveTo>
                <a:cubicBezTo>
                  <a:pt x="1020482" y="620058"/>
                  <a:pt x="2040965" y="361576"/>
                  <a:pt x="2994212" y="215153"/>
                </a:cubicBezTo>
                <a:cubicBezTo>
                  <a:pt x="3947459" y="68730"/>
                  <a:pt x="4833471" y="34365"/>
                  <a:pt x="5719483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29D5944-1DBF-4148-BD16-852825B7AD6D}"/>
              </a:ext>
            </a:extLst>
          </p:cNvPr>
          <p:cNvSpPr txBox="1">
            <a:spLocks/>
          </p:cNvSpPr>
          <p:nvPr/>
        </p:nvSpPr>
        <p:spPr>
          <a:xfrm>
            <a:off x="-76630" y="5096376"/>
            <a:ext cx="4851567" cy="833481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15900">
                    <a:prstClr val="white">
                      <a:alpha val="96000"/>
                    </a:prstClr>
                  </a:glow>
                </a:effectLst>
                <a:uLnTx/>
                <a:uFillTx/>
                <a:latin typeface="Arial"/>
                <a:ea typeface="+mj-ea"/>
                <a:cs typeface="+mj-cs"/>
                <a:sym typeface="Arial"/>
              </a:rPr>
              <a:t>Tolak gratifikasi pada kesempatan pertama!</a:t>
            </a:r>
          </a:p>
        </p:txBody>
      </p:sp>
    </p:spTree>
    <p:extLst>
      <p:ext uri="{BB962C8B-B14F-4D97-AF65-F5344CB8AC3E}">
        <p14:creationId xmlns:p14="http://schemas.microsoft.com/office/powerpoint/2010/main" val="14908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>
            <a:extLst>
              <a:ext uri="{FF2B5EF4-FFF2-40B4-BE49-F238E27FC236}">
                <a16:creationId xmlns:a16="http://schemas.microsoft.com/office/drawing/2014/main" id="{9BEBCD46-FB96-054B-B49B-C3960D7A4A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806" y="3374174"/>
            <a:ext cx="2100551" cy="12027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6" descr="https://encrypted-tbn1.gstatic.com/images?q=tbn:ANd9GcQFaHSxMaR4TaexUnLKvxlt0VvK1LztQoQYkvKiNN-biSrYYTXl3g">
            <a:extLst>
              <a:ext uri="{FF2B5EF4-FFF2-40B4-BE49-F238E27FC236}">
                <a16:creationId xmlns:a16="http://schemas.microsoft.com/office/drawing/2014/main" id="{410291A6-6CED-3D42-A693-7D64F218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426" y="1634596"/>
            <a:ext cx="2100551" cy="936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BFF9B45-B04F-8B4A-AB0B-5BC829C2B920}"/>
              </a:ext>
            </a:extLst>
          </p:cNvPr>
          <p:cNvSpPr/>
          <p:nvPr/>
        </p:nvSpPr>
        <p:spPr>
          <a:xfrm>
            <a:off x="371048" y="1839619"/>
            <a:ext cx="4212784" cy="703069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id-ID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SUAP</a:t>
            </a:r>
            <a:endParaRPr lang="id-ID" sz="45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8C1BF5-9BF0-854D-8444-88E15EF808DB}"/>
              </a:ext>
            </a:extLst>
          </p:cNvPr>
          <p:cNvSpPr/>
          <p:nvPr/>
        </p:nvSpPr>
        <p:spPr>
          <a:xfrm>
            <a:off x="369456" y="3528354"/>
            <a:ext cx="4214379" cy="703069"/>
          </a:xfrm>
          <a:prstGeom prst="round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id-ID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PEMERASAN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2C77F7C-E569-7E4D-876B-D2320B5A0C06}"/>
              </a:ext>
            </a:extLst>
          </p:cNvPr>
          <p:cNvSpPr/>
          <p:nvPr/>
        </p:nvSpPr>
        <p:spPr>
          <a:xfrm>
            <a:off x="369456" y="5217089"/>
            <a:ext cx="4214379" cy="703068"/>
          </a:xfrm>
          <a:prstGeom prst="roundRect">
            <a:avLst/>
          </a:prstGeom>
          <a:solidFill>
            <a:srgbClr val="7A81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id-ID" sz="36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GRATIFIKASI</a:t>
            </a:r>
            <a:endParaRPr lang="id-ID" sz="33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83B15-7938-994E-ABC2-A3D8B243E219}"/>
              </a:ext>
            </a:extLst>
          </p:cNvPr>
          <p:cNvSpPr/>
          <p:nvPr/>
        </p:nvSpPr>
        <p:spPr>
          <a:xfrm>
            <a:off x="5933870" y="1609457"/>
            <a:ext cx="2859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Permisive </a:t>
            </a:r>
          </a:p>
          <a:p>
            <a:r>
              <a:rPr lang="id-ID" sz="2400" dirty="0"/>
              <a:t>untuk melakukan sesuatu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AD2DC0-A81E-314F-BA05-75F15F552F47}"/>
              </a:ext>
            </a:extLst>
          </p:cNvPr>
          <p:cNvSpPr/>
          <p:nvPr/>
        </p:nvSpPr>
        <p:spPr>
          <a:xfrm>
            <a:off x="5936573" y="3492790"/>
            <a:ext cx="2856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Permisive untuk meminta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2CE30C-1C65-474E-A612-4F0567721D61}"/>
              </a:ext>
            </a:extLst>
          </p:cNvPr>
          <p:cNvSpPr/>
          <p:nvPr/>
        </p:nvSpPr>
        <p:spPr>
          <a:xfrm>
            <a:off x="5933869" y="5171594"/>
            <a:ext cx="2859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Permisive untuk menerima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8ED928F8-8898-ED49-9809-F47D7391CBBC}"/>
              </a:ext>
            </a:extLst>
          </p:cNvPr>
          <p:cNvSpPr txBox="1">
            <a:spLocks/>
          </p:cNvSpPr>
          <p:nvPr/>
        </p:nvSpPr>
        <p:spPr>
          <a:xfrm>
            <a:off x="184727" y="186855"/>
            <a:ext cx="11859492" cy="943283"/>
          </a:xfrm>
          <a:prstGeom prst="rect">
            <a:avLst/>
          </a:prstGeom>
          <a:noFill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3200" dirty="0">
                <a:latin typeface="Aero" pitchFamily="2" charset="0"/>
                <a:cs typeface="Arial" panose="020B0604020202020204" pitchFamily="34" charset="0"/>
              </a:rPr>
              <a:t>PERBEDAAN ANTARA</a:t>
            </a:r>
            <a:r>
              <a:rPr lang="en-US" sz="2800" dirty="0">
                <a:latin typeface="Aero" pitchFamily="2" charset="0"/>
                <a:cs typeface="Arial" panose="020B0604020202020204" pitchFamily="34" charset="0"/>
              </a:rPr>
              <a:t> </a:t>
            </a:r>
            <a:br>
              <a:rPr lang="id-ID" sz="2800" dirty="0">
                <a:latin typeface="Aero" pitchFamily="2" charset="0"/>
                <a:cs typeface="Arial" panose="020B0604020202020204" pitchFamily="34" charset="0"/>
              </a:rPr>
            </a:br>
            <a:r>
              <a:rPr lang="en-US" sz="3200" dirty="0">
                <a:latin typeface="Aero" pitchFamily="2" charset="0"/>
                <a:cs typeface="Arial" panose="020B0604020202020204" pitchFamily="34" charset="0"/>
              </a:rPr>
              <a:t>SUAP, PEMERASAN</a:t>
            </a:r>
            <a:r>
              <a:rPr lang="id-ID" sz="3200" dirty="0">
                <a:latin typeface="Aero" pitchFamily="2" charset="0"/>
                <a:cs typeface="Arial" panose="020B0604020202020204" pitchFamily="34" charset="0"/>
              </a:rPr>
              <a:t> &amp; </a:t>
            </a:r>
            <a:r>
              <a:rPr lang="en-US" sz="3200" dirty="0">
                <a:latin typeface="Aero" pitchFamily="2" charset="0"/>
                <a:cs typeface="Arial" panose="020B0604020202020204" pitchFamily="34" charset="0"/>
              </a:rPr>
              <a:t>GRATIFIKASI</a:t>
            </a:r>
            <a:endParaRPr lang="en-US" sz="2800" dirty="0">
              <a:latin typeface="Aero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3266C1-167A-F047-B071-B7D9E66D0DFD}"/>
              </a:ext>
            </a:extLst>
          </p:cNvPr>
          <p:cNvSpPr txBox="1"/>
          <p:nvPr/>
        </p:nvSpPr>
        <p:spPr>
          <a:xfrm>
            <a:off x="9427247" y="2394034"/>
            <a:ext cx="2432244" cy="132802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/>
              <a:t>Ada transaks</a:t>
            </a:r>
            <a:r>
              <a:rPr lang="en-GB" sz="2400" dirty="0" err="1"/>
              <a:t>i</a:t>
            </a:r>
            <a:r>
              <a:rPr lang="en-GB" sz="2400" dirty="0"/>
              <a:t>/ </a:t>
            </a:r>
            <a:r>
              <a:rPr lang="en-GB" sz="2400" dirty="0" err="1"/>
              <a:t>pembicaraan</a:t>
            </a:r>
            <a:r>
              <a:rPr lang="en-GB" sz="2400" dirty="0"/>
              <a:t> </a:t>
            </a:r>
            <a:r>
              <a:rPr lang="en-GB" sz="2400" dirty="0" err="1"/>
              <a:t>sebelumnya</a:t>
            </a:r>
            <a:endParaRPr lang="id-ID" sz="2400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46868015-4ACB-0B4C-BA72-14E379CCA2FC}"/>
              </a:ext>
            </a:extLst>
          </p:cNvPr>
          <p:cNvSpPr/>
          <p:nvPr/>
        </p:nvSpPr>
        <p:spPr>
          <a:xfrm>
            <a:off x="8851644" y="1739249"/>
            <a:ext cx="485984" cy="2337825"/>
          </a:xfrm>
          <a:prstGeom prst="rightBrace">
            <a:avLst>
              <a:gd name="adj1" fmla="val 34215"/>
              <a:gd name="adj2" fmla="val 50000"/>
            </a:avLst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pic>
        <p:nvPicPr>
          <p:cNvPr id="34" name="Picture 4" descr="http://haluanmedia.com/wp-content/files_mf/1366276408GratifikasiSeksHakim.jpg">
            <a:extLst>
              <a:ext uri="{FF2B5EF4-FFF2-40B4-BE49-F238E27FC236}">
                <a16:creationId xmlns:a16="http://schemas.microsoft.com/office/drawing/2014/main" id="{A054F70D-C9F5-7041-BE74-64507FF6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426" y="4868435"/>
            <a:ext cx="2100551" cy="1400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>
            <a:extLst>
              <a:ext uri="{FF2B5EF4-FFF2-40B4-BE49-F238E27FC236}">
                <a16:creationId xmlns:a16="http://schemas.microsoft.com/office/drawing/2014/main" id="{A51403FA-94F7-0A43-9B31-95EA1D7FB1B1}"/>
              </a:ext>
            </a:extLst>
          </p:cNvPr>
          <p:cNvSpPr/>
          <p:nvPr/>
        </p:nvSpPr>
        <p:spPr>
          <a:xfrm>
            <a:off x="4802910" y="2068946"/>
            <a:ext cx="997527" cy="24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E153C4A1-99A1-6D4A-998E-FED7C6B72BD8}"/>
              </a:ext>
            </a:extLst>
          </p:cNvPr>
          <p:cNvSpPr/>
          <p:nvPr/>
        </p:nvSpPr>
        <p:spPr>
          <a:xfrm>
            <a:off x="4765965" y="3786910"/>
            <a:ext cx="997527" cy="24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AFFD05BD-C358-7448-BD0E-30719BDBE374}"/>
              </a:ext>
            </a:extLst>
          </p:cNvPr>
          <p:cNvSpPr/>
          <p:nvPr/>
        </p:nvSpPr>
        <p:spPr>
          <a:xfrm>
            <a:off x="4821382" y="5486401"/>
            <a:ext cx="997527" cy="24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82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CBBB-F85C-304B-8242-0CC94351571A}"/>
              </a:ext>
            </a:extLst>
          </p:cNvPr>
          <p:cNvSpPr txBox="1">
            <a:spLocks/>
          </p:cNvSpPr>
          <p:nvPr/>
        </p:nvSpPr>
        <p:spPr>
          <a:xfrm>
            <a:off x="2063552" y="344519"/>
            <a:ext cx="8064896" cy="58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ero" pitchFamily="2" charset="0"/>
                <a:ea typeface="Calibri" charset="0"/>
                <a:cs typeface="Calibri" charset="0"/>
              </a:rPr>
              <a:t>LATAR BELAKANG DIATURNYA GRATIFIKASI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F02D-EDAA-164E-8D26-1E23198BDD86}"/>
              </a:ext>
            </a:extLst>
          </p:cNvPr>
          <p:cNvSpPr txBox="1">
            <a:spLocks/>
          </p:cNvSpPr>
          <p:nvPr/>
        </p:nvSpPr>
        <p:spPr bwMode="auto">
          <a:xfrm>
            <a:off x="2073871" y="1362113"/>
            <a:ext cx="3187672" cy="74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Awalnya hanya sekedar tanda terima kasih &amp; sah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5F3D39-CBC4-5543-B6F6-D1B566FE9717}"/>
              </a:ext>
            </a:extLst>
          </p:cNvPr>
          <p:cNvSpPr txBox="1">
            <a:spLocks/>
          </p:cNvSpPr>
          <p:nvPr/>
        </p:nvSpPr>
        <p:spPr>
          <a:xfrm>
            <a:off x="1121563" y="2360460"/>
            <a:ext cx="4139980" cy="9199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Terjadi berulang kali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&amp;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sering kali berasal dari kebiasaan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yg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menjadi perilaku bawah sadar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0BCED-90E4-F94D-BBAE-C940E84EABD0}"/>
              </a:ext>
            </a:extLst>
          </p:cNvPr>
          <p:cNvSpPr/>
          <p:nvPr/>
        </p:nvSpPr>
        <p:spPr>
          <a:xfrm>
            <a:off x="6930456" y="4162700"/>
            <a:ext cx="5044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Sering kali terkait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dng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jabatan &amp; berpotensi ada benturan kepentingan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15627-59BB-BD4C-8616-4D6C819C2F5C}"/>
              </a:ext>
            </a:extLst>
          </p:cNvPr>
          <p:cNvSpPr/>
          <p:nvPr/>
        </p:nvSpPr>
        <p:spPr>
          <a:xfrm>
            <a:off x="744441" y="3641220"/>
            <a:ext cx="4444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Apabila tidak memberi, justru malah diminta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13D5D-B455-234B-BFCF-659D004F9E08}"/>
              </a:ext>
            </a:extLst>
          </p:cNvPr>
          <p:cNvSpPr/>
          <p:nvPr/>
        </p:nvSpPr>
        <p:spPr>
          <a:xfrm>
            <a:off x="6930457" y="1787992"/>
            <a:ext cx="4785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dasarnya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emberian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adalah netral &amp; wajar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terjadi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sekitar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kehidupan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sehari-hari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FB311-56C4-CA4A-8F26-802DFA65F38C}"/>
              </a:ext>
            </a:extLst>
          </p:cNvPr>
          <p:cNvSpPr/>
          <p:nvPr/>
        </p:nvSpPr>
        <p:spPr>
          <a:xfrm>
            <a:off x="6930456" y="3160031"/>
            <a:ext cx="526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 korupsi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seringkali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berasal dari kebiasaan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lama-kelamaan menjadi perilaku bawah sadar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BF8B90E-0DD6-AB44-9057-A4806C189B3E}"/>
              </a:ext>
            </a:extLst>
          </p:cNvPr>
          <p:cNvSpPr/>
          <p:nvPr/>
        </p:nvSpPr>
        <p:spPr>
          <a:xfrm>
            <a:off x="5755485" y="1423516"/>
            <a:ext cx="681030" cy="3669731"/>
          </a:xfrm>
          <a:prstGeom prst="downArrow">
            <a:avLst>
              <a:gd name="adj1" fmla="val 50000"/>
              <a:gd name="adj2" fmla="val 5086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0EA0A-1674-8F4E-AEA9-FC2F1F8A32B9}"/>
              </a:ext>
            </a:extLst>
          </p:cNvPr>
          <p:cNvSpPr txBox="1"/>
          <p:nvPr/>
        </p:nvSpPr>
        <p:spPr>
          <a:xfrm>
            <a:off x="4749958" y="5180532"/>
            <a:ext cx="26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GRATIFIKASI ILEGAL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3C626-0F9C-9141-BF4D-E236CECBC37C}"/>
              </a:ext>
            </a:extLst>
          </p:cNvPr>
          <p:cNvSpPr txBox="1"/>
          <p:nvPr/>
        </p:nvSpPr>
        <p:spPr>
          <a:xfrm>
            <a:off x="2073871" y="6240483"/>
            <a:ext cx="8054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PENGENDALIAN GRATIFIKASI (PPG)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6E4CC42F-63B8-C641-8865-6C130F383E43}"/>
              </a:ext>
            </a:extLst>
          </p:cNvPr>
          <p:cNvSpPr/>
          <p:nvPr/>
        </p:nvSpPr>
        <p:spPr>
          <a:xfrm>
            <a:off x="5699047" y="5702779"/>
            <a:ext cx="793905" cy="506851"/>
          </a:xfrm>
          <a:prstGeom prst="downArrow">
            <a:avLst>
              <a:gd name="adj1" fmla="val 463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182;p23">
            <a:extLst>
              <a:ext uri="{FF2B5EF4-FFF2-40B4-BE49-F238E27FC236}">
                <a16:creationId xmlns:a16="http://schemas.microsoft.com/office/drawing/2014/main" id="{4395BCA4-3E61-A947-A0EC-EA341B848447}"/>
              </a:ext>
            </a:extLst>
          </p:cNvPr>
          <p:cNvSpPr txBox="1">
            <a:spLocks/>
          </p:cNvSpPr>
          <p:nvPr/>
        </p:nvSpPr>
        <p:spPr>
          <a:xfrm>
            <a:off x="247320" y="6235293"/>
            <a:ext cx="14863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defTabSz="1219170">
              <a:buClr>
                <a:srgbClr val="222222"/>
              </a:buClr>
            </a:pPr>
            <a:r>
              <a:rPr lang="en-ID" sz="4000" b="1" kern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</a:t>
            </a:r>
            <a:r>
              <a:rPr lang="en-ID" sz="4000" b="1" kern="0" dirty="0">
                <a:solidFill>
                  <a:srgbClr val="CA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</a:t>
            </a:r>
            <a:r>
              <a:rPr lang="en-ID" sz="4000" b="1" kern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0B4E3C0C-913D-B44E-A0D1-B20987102D77}"/>
              </a:ext>
            </a:extLst>
          </p:cNvPr>
          <p:cNvSpPr/>
          <p:nvPr/>
        </p:nvSpPr>
        <p:spPr>
          <a:xfrm>
            <a:off x="1580826" y="6283465"/>
            <a:ext cx="482725" cy="498809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2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9" grpId="0" animBg="1"/>
      <p:bldP spid="18" grpId="0"/>
      <p:bldP spid="19" grpId="0"/>
      <p:bldP spid="20" grpId="0" animBg="1"/>
      <p:bldP spid="4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516E1F-8E16-4041-8D65-C239344B641E}"/>
              </a:ext>
            </a:extLst>
          </p:cNvPr>
          <p:cNvSpPr txBox="1">
            <a:spLocks/>
          </p:cNvSpPr>
          <p:nvPr/>
        </p:nvSpPr>
        <p:spPr>
          <a:xfrm>
            <a:off x="1624957" y="309053"/>
            <a:ext cx="8942081" cy="6066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ero" pitchFamily="2" charset="0"/>
                <a:ea typeface="Calibri" charset="0"/>
                <a:cs typeface="Calibri" charset="0"/>
              </a:rPr>
              <a:t>DASAR HUKUM PELAKSANAAN PPG di KKP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47777-82C2-D04F-B597-8C3F6DA2C995}"/>
              </a:ext>
            </a:extLst>
          </p:cNvPr>
          <p:cNvSpPr/>
          <p:nvPr/>
        </p:nvSpPr>
        <p:spPr>
          <a:xfrm>
            <a:off x="779203" y="1815939"/>
            <a:ext cx="10633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UU No. 31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1999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sebagaimana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diubah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UU No. 20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2001 </a:t>
            </a:r>
          </a:p>
          <a:p>
            <a:pPr marL="1428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tentang Pemberantasan Tindak Pidana Korupsi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FB81A-DBDB-F34F-AECB-EC58F9F69686}"/>
              </a:ext>
            </a:extLst>
          </p:cNvPr>
          <p:cNvSpPr/>
          <p:nvPr/>
        </p:nvSpPr>
        <p:spPr>
          <a:xfrm>
            <a:off x="2964586" y="3163958"/>
            <a:ext cx="626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Peraturan KPK No. 2 Tahun 2019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tentang Pelaporan Gratifikasi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B91B2-CDF1-674D-87AE-165EF6F117ED}"/>
              </a:ext>
            </a:extLst>
          </p:cNvPr>
          <p:cNvSpPr/>
          <p:nvPr/>
        </p:nvSpPr>
        <p:spPr>
          <a:xfrm>
            <a:off x="2471834" y="4479678"/>
            <a:ext cx="7248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Permen KP No. 12 Tahun 2021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tentang Pengendalian Gratifikasi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</a:t>
            </a:r>
            <a:r>
              <a:rPr kumimoji="0" lang="id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ingkungan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K</a:t>
            </a:r>
            <a:r>
              <a:rPr kumimoji="0" lang="id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ementerian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K</a:t>
            </a:r>
            <a:r>
              <a:rPr kumimoji="0" lang="id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elautan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</a:t>
            </a:r>
            <a:r>
              <a:rPr kumimoji="0" lang="id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P</a:t>
            </a:r>
            <a:r>
              <a:rPr kumimoji="0" lang="id-ID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erikanan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E8ECA70-9842-774F-8FF4-D66F1C45FC99}"/>
              </a:ext>
            </a:extLst>
          </p:cNvPr>
          <p:cNvCxnSpPr>
            <a:cxnSpLocks/>
            <a:stCxn id="3" idx="2"/>
            <a:endCxn id="4" idx="1"/>
          </p:cNvCxnSpPr>
          <p:nvPr/>
        </p:nvCxnSpPr>
        <p:spPr>
          <a:xfrm rot="5400000">
            <a:off x="2779742" y="-1084819"/>
            <a:ext cx="1315719" cy="5316795"/>
          </a:xfrm>
          <a:prstGeom prst="bentConnector4">
            <a:avLst>
              <a:gd name="adj1" fmla="val 24624"/>
              <a:gd name="adj2" fmla="val 106672"/>
            </a:avLst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58CF09AA-A24F-2348-BE7F-AC9521E5F75B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H="1">
            <a:off x="9227405" y="2231438"/>
            <a:ext cx="2185385" cy="1348019"/>
          </a:xfrm>
          <a:prstGeom prst="bentConnector3">
            <a:avLst>
              <a:gd name="adj1" fmla="val -10460"/>
            </a:avLst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BFC16EF-A8BA-3046-A7D7-A78B091A66C3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rot="10800000" flipV="1">
            <a:off x="2471834" y="3579457"/>
            <a:ext cx="492752" cy="1500386"/>
          </a:xfrm>
          <a:prstGeom prst="bentConnector3">
            <a:avLst>
              <a:gd name="adj1" fmla="val 306367"/>
            </a:avLst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DF48-D42A-204C-BF01-EECE8DE7EC2F}"/>
              </a:ext>
            </a:extLst>
          </p:cNvPr>
          <p:cNvSpPr txBox="1">
            <a:spLocks/>
          </p:cNvSpPr>
          <p:nvPr/>
        </p:nvSpPr>
        <p:spPr>
          <a:xfrm>
            <a:off x="2438400" y="416707"/>
            <a:ext cx="7315200" cy="5603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ero" pitchFamily="2" charset="0"/>
                <a:ea typeface="Calibri" charset="0"/>
                <a:cs typeface="Calibri" charset="0"/>
              </a:rPr>
              <a:t>TUJUAN DIATURNYA GRATIFIKASI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3D4B3-AAAD-2746-A653-2B2D34DE2FE1}"/>
              </a:ext>
            </a:extLst>
          </p:cNvPr>
          <p:cNvSpPr/>
          <p:nvPr/>
        </p:nvSpPr>
        <p:spPr>
          <a:xfrm>
            <a:off x="966811" y="1805302"/>
            <a:ext cx="4650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Sbg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/PN </a:t>
            </a: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utk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menangani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KKP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C3F55-A369-7042-8194-AD1D546F7CB8}"/>
              </a:ext>
            </a:extLst>
          </p:cNvPr>
          <p:cNvSpPr/>
          <p:nvPr/>
        </p:nvSpPr>
        <p:spPr>
          <a:xfrm>
            <a:off x="866836" y="4037036"/>
            <a:ext cx="4354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Utk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meningkatkan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kredibilitas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&amp;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kepercayaan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publik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atas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penyelenggaraan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pelayanan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di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lingkungan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OldStyle"/>
                <a:ea typeface="+mn-ea"/>
                <a:cs typeface="+mn-cs"/>
              </a:rPr>
              <a:t> KKP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6389F-9A79-2449-9C88-3E64AC50F50C}"/>
              </a:ext>
            </a:extLst>
          </p:cNvPr>
          <p:cNvSpPr txBox="1"/>
          <p:nvPr/>
        </p:nvSpPr>
        <p:spPr>
          <a:xfrm>
            <a:off x="7830168" y="4852643"/>
            <a:ext cx="378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lingkungan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sadar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terkendali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penanganan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Gratifikasi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2617AE-72D0-C94F-97C4-7F34A67A4AE1}"/>
              </a:ext>
            </a:extLst>
          </p:cNvPr>
          <p:cNvGrpSpPr/>
          <p:nvPr/>
        </p:nvGrpSpPr>
        <p:grpSpPr>
          <a:xfrm>
            <a:off x="5419739" y="1957813"/>
            <a:ext cx="792088" cy="4921569"/>
            <a:chOff x="4846600" y="3696119"/>
            <a:chExt cx="792088" cy="492156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2061D1-3F11-4846-851C-A0DC2FC892AC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5242644" y="4488207"/>
              <a:ext cx="0" cy="4129481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A97EC8-1783-7547-9044-5F695DBC1DCD}"/>
                </a:ext>
              </a:extLst>
            </p:cNvPr>
            <p:cNvGrpSpPr/>
            <p:nvPr/>
          </p:nvGrpSpPr>
          <p:grpSpPr>
            <a:xfrm>
              <a:off x="4846600" y="3696119"/>
              <a:ext cx="792088" cy="792088"/>
              <a:chOff x="4846600" y="3696119"/>
              <a:chExt cx="792088" cy="79208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6BBE1E-73AC-6B49-9ED7-A1B19D5DD7B2}"/>
                  </a:ext>
                </a:extLst>
              </p:cNvPr>
              <p:cNvSpPr/>
              <p:nvPr/>
            </p:nvSpPr>
            <p:spPr>
              <a:xfrm>
                <a:off x="4846600" y="3696119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" name="Block Arc 31">
                <a:extLst>
                  <a:ext uri="{FF2B5EF4-FFF2-40B4-BE49-F238E27FC236}">
                    <a16:creationId xmlns:a16="http://schemas.microsoft.com/office/drawing/2014/main" id="{49CA14BF-6EBF-6344-8194-FFBF60E97DC2}"/>
                  </a:ext>
                </a:extLst>
              </p:cNvPr>
              <p:cNvSpPr/>
              <p:nvPr/>
            </p:nvSpPr>
            <p:spPr>
              <a:xfrm>
                <a:off x="5075309" y="3910056"/>
                <a:ext cx="320167" cy="354521"/>
              </a:xfrm>
              <a:custGeom>
                <a:avLst/>
                <a:gdLst/>
                <a:ahLst/>
                <a:cxnLst/>
                <a:rect l="l" t="t" r="r" b="b"/>
                <a:pathLst>
                  <a:path w="2890784" h="3200962">
                    <a:moveTo>
                      <a:pt x="1107828" y="2097026"/>
                    </a:moveTo>
                    <a:cubicBezTo>
                      <a:pt x="1025313" y="2097026"/>
                      <a:pt x="958422" y="2163918"/>
                      <a:pt x="958422" y="2246432"/>
                    </a:cubicBezTo>
                    <a:cubicBezTo>
                      <a:pt x="958422" y="2302715"/>
                      <a:pt x="989545" y="2351730"/>
                      <a:pt x="1036589" y="2375275"/>
                    </a:cubicBezTo>
                    <a:lnTo>
                      <a:pt x="985421" y="2684898"/>
                    </a:lnTo>
                    <a:lnTo>
                      <a:pt x="1230235" y="2684898"/>
                    </a:lnTo>
                    <a:lnTo>
                      <a:pt x="1179067" y="2375275"/>
                    </a:lnTo>
                    <a:cubicBezTo>
                      <a:pt x="1226111" y="2351730"/>
                      <a:pt x="1257233" y="2302715"/>
                      <a:pt x="1257233" y="2246432"/>
                    </a:cubicBezTo>
                    <a:cubicBezTo>
                      <a:pt x="1257233" y="2163918"/>
                      <a:pt x="1190342" y="2097026"/>
                      <a:pt x="1107828" y="2097026"/>
                    </a:cubicBezTo>
                    <a:close/>
                    <a:moveTo>
                      <a:pt x="2199259" y="56"/>
                    </a:moveTo>
                    <a:cubicBezTo>
                      <a:pt x="2572924" y="-4720"/>
                      <a:pt x="2881009" y="291773"/>
                      <a:pt x="2890561" y="665346"/>
                    </a:cubicBezTo>
                    <a:lnTo>
                      <a:pt x="2843000" y="666562"/>
                    </a:lnTo>
                    <a:lnTo>
                      <a:pt x="2890784" y="666562"/>
                    </a:lnTo>
                    <a:lnTo>
                      <a:pt x="2890784" y="1580962"/>
                    </a:lnTo>
                    <a:lnTo>
                      <a:pt x="2625345" y="1580962"/>
                    </a:lnTo>
                    <a:lnTo>
                      <a:pt x="2625345" y="672127"/>
                    </a:lnTo>
                    <a:lnTo>
                      <a:pt x="2623811" y="672166"/>
                    </a:lnTo>
                    <a:cubicBezTo>
                      <a:pt x="2617992" y="444585"/>
                      <a:pt x="2430306" y="263961"/>
                      <a:pt x="2202670" y="266871"/>
                    </a:cubicBezTo>
                    <a:cubicBezTo>
                      <a:pt x="1975033" y="269781"/>
                      <a:pt x="1792025" y="455143"/>
                      <a:pt x="1792025" y="682798"/>
                    </a:cubicBezTo>
                    <a:lnTo>
                      <a:pt x="1790626" y="682798"/>
                    </a:lnTo>
                    <a:lnTo>
                      <a:pt x="1790626" y="1580962"/>
                    </a:lnTo>
                    <a:lnTo>
                      <a:pt x="2041344" y="1580962"/>
                    </a:lnTo>
                    <a:cubicBezTo>
                      <a:pt x="2137614" y="1580962"/>
                      <a:pt x="2215656" y="1659004"/>
                      <a:pt x="2215656" y="1755274"/>
                    </a:cubicBezTo>
                    <a:lnTo>
                      <a:pt x="2215656" y="3026650"/>
                    </a:lnTo>
                    <a:cubicBezTo>
                      <a:pt x="2215656" y="3122920"/>
                      <a:pt x="2137614" y="3200962"/>
                      <a:pt x="2041344" y="3200962"/>
                    </a:cubicBezTo>
                    <a:lnTo>
                      <a:pt x="174312" y="3200962"/>
                    </a:lnTo>
                    <a:cubicBezTo>
                      <a:pt x="78042" y="3200962"/>
                      <a:pt x="0" y="3122920"/>
                      <a:pt x="0" y="3026650"/>
                    </a:cubicBezTo>
                    <a:lnTo>
                      <a:pt x="0" y="1755274"/>
                    </a:lnTo>
                    <a:cubicBezTo>
                      <a:pt x="0" y="1659004"/>
                      <a:pt x="78042" y="1580962"/>
                      <a:pt x="174312" y="1580962"/>
                    </a:cubicBezTo>
                    <a:lnTo>
                      <a:pt x="1525187" y="1580962"/>
                    </a:lnTo>
                    <a:lnTo>
                      <a:pt x="1525187" y="676764"/>
                    </a:lnTo>
                    <a:lnTo>
                      <a:pt x="1525791" y="676764"/>
                    </a:lnTo>
                    <a:cubicBezTo>
                      <a:pt x="1528430" y="305830"/>
                      <a:pt x="1827609" y="4806"/>
                      <a:pt x="2199259" y="5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DCC6D0-D7D8-3C4F-B157-6D63E7278254}"/>
              </a:ext>
            </a:extLst>
          </p:cNvPr>
          <p:cNvGrpSpPr/>
          <p:nvPr/>
        </p:nvGrpSpPr>
        <p:grpSpPr>
          <a:xfrm>
            <a:off x="6245992" y="3476689"/>
            <a:ext cx="792088" cy="3402693"/>
            <a:chOff x="4336023" y="2620245"/>
            <a:chExt cx="792088" cy="340269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9DF23F-7F10-DA43-8571-36FF9582440E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4732067" y="3412333"/>
              <a:ext cx="0" cy="26106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C156B4F-A866-2342-8956-9B652E3D6207}"/>
                </a:ext>
              </a:extLst>
            </p:cNvPr>
            <p:cNvGrpSpPr/>
            <p:nvPr/>
          </p:nvGrpSpPr>
          <p:grpSpPr>
            <a:xfrm>
              <a:off x="4336023" y="2620245"/>
              <a:ext cx="792088" cy="792088"/>
              <a:chOff x="4336023" y="2620245"/>
              <a:chExt cx="792088" cy="79208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385B22F-710C-DF4B-9EAD-B11719D93CCE}"/>
                  </a:ext>
                </a:extLst>
              </p:cNvPr>
              <p:cNvSpPr/>
              <p:nvPr/>
            </p:nvSpPr>
            <p:spPr>
              <a:xfrm>
                <a:off x="4336023" y="2620245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DE123865-4671-2B4E-9B33-9F02F8A61171}"/>
                  </a:ext>
                </a:extLst>
              </p:cNvPr>
              <p:cNvSpPr/>
              <p:nvPr/>
            </p:nvSpPr>
            <p:spPr>
              <a:xfrm>
                <a:off x="4521918" y="2813298"/>
                <a:ext cx="408033" cy="373744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1BA-3256-A341-9ABF-06817E7E82D6}"/>
              </a:ext>
            </a:extLst>
          </p:cNvPr>
          <p:cNvGrpSpPr/>
          <p:nvPr/>
        </p:nvGrpSpPr>
        <p:grpSpPr>
          <a:xfrm>
            <a:off x="4586356" y="4544866"/>
            <a:ext cx="792088" cy="2334516"/>
            <a:chOff x="3687951" y="1952646"/>
            <a:chExt cx="792088" cy="23345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15B410-F6F7-674C-8145-550777E31B7E}"/>
                </a:ext>
              </a:extLst>
            </p:cNvPr>
            <p:cNvGrpSpPr/>
            <p:nvPr/>
          </p:nvGrpSpPr>
          <p:grpSpPr>
            <a:xfrm>
              <a:off x="3687951" y="1952646"/>
              <a:ext cx="792088" cy="792088"/>
              <a:chOff x="3687951" y="1952646"/>
              <a:chExt cx="792088" cy="79208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93606CB-B5A0-9148-8583-BB4CEBA5F77C}"/>
                  </a:ext>
                </a:extLst>
              </p:cNvPr>
              <p:cNvSpPr/>
              <p:nvPr/>
            </p:nvSpPr>
            <p:spPr>
              <a:xfrm>
                <a:off x="3687951" y="1952646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" name="Frame 17">
                <a:extLst>
                  <a:ext uri="{FF2B5EF4-FFF2-40B4-BE49-F238E27FC236}">
                    <a16:creationId xmlns:a16="http://schemas.microsoft.com/office/drawing/2014/main" id="{17CBD47B-E2BC-9647-BE85-92DC455E2D3C}"/>
                  </a:ext>
                </a:extLst>
              </p:cNvPr>
              <p:cNvSpPr/>
              <p:nvPr/>
            </p:nvSpPr>
            <p:spPr>
              <a:xfrm>
                <a:off x="3927853" y="2216125"/>
                <a:ext cx="313435" cy="313435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EF4773-A162-2840-BF45-8B632486B05B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>
              <a:off x="4083995" y="2744734"/>
              <a:ext cx="0" cy="1542428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CD8DA-2DD1-EE40-8A2B-09DB8F3DC0CF}"/>
              </a:ext>
            </a:extLst>
          </p:cNvPr>
          <p:cNvSpPr/>
          <p:nvPr/>
        </p:nvSpPr>
        <p:spPr>
          <a:xfrm>
            <a:off x="6253123" y="2870241"/>
            <a:ext cx="4615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Sbg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perlindungan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Pegawai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maupun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keluarga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peluang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dikenakannya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tuduhan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tindak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pidana</a:t>
            </a:r>
            <a:r>
              <a:rPr lang="en-ID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terkait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Gratifikasi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32E091-84B0-E84F-BFCE-16B7401A75BA}"/>
              </a:ext>
            </a:extLst>
          </p:cNvPr>
          <p:cNvGrpSpPr/>
          <p:nvPr/>
        </p:nvGrpSpPr>
        <p:grpSpPr>
          <a:xfrm>
            <a:off x="7038080" y="5336954"/>
            <a:ext cx="792088" cy="1528904"/>
            <a:chOff x="3849208" y="4006584"/>
            <a:chExt cx="792088" cy="152890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93746A-692D-524D-B6F1-FE131BB320EF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4245252" y="4798672"/>
              <a:ext cx="0" cy="736816"/>
            </a:xfrm>
            <a:prstGeom prst="line">
              <a:avLst/>
            </a:prstGeom>
            <a:ln w="31750">
              <a:solidFill>
                <a:srgbClr val="99D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BE8192A-7CC3-6D41-AD85-5545ADBCADA6}"/>
                </a:ext>
              </a:extLst>
            </p:cNvPr>
            <p:cNvGrpSpPr/>
            <p:nvPr/>
          </p:nvGrpSpPr>
          <p:grpSpPr>
            <a:xfrm>
              <a:off x="3849208" y="4006584"/>
              <a:ext cx="792088" cy="792088"/>
              <a:chOff x="3849208" y="4006584"/>
              <a:chExt cx="792088" cy="79208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5290B1F-B94C-9B48-8D0C-E8A2495B9ABF}"/>
                  </a:ext>
                </a:extLst>
              </p:cNvPr>
              <p:cNvSpPr/>
              <p:nvPr/>
            </p:nvSpPr>
            <p:spPr>
              <a:xfrm>
                <a:off x="3849208" y="4006584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99D9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Chord 38">
                <a:extLst>
                  <a:ext uri="{FF2B5EF4-FFF2-40B4-BE49-F238E27FC236}">
                    <a16:creationId xmlns:a16="http://schemas.microsoft.com/office/drawing/2014/main" id="{EFD5BFC9-C56B-CD4E-BFB0-188F60C3B35D}"/>
                  </a:ext>
                </a:extLst>
              </p:cNvPr>
              <p:cNvSpPr/>
              <p:nvPr/>
            </p:nvSpPr>
            <p:spPr>
              <a:xfrm>
                <a:off x="4102090" y="4183692"/>
                <a:ext cx="340508" cy="437873"/>
              </a:xfrm>
              <a:custGeom>
                <a:avLst/>
                <a:gdLst/>
                <a:ahLst/>
                <a:cxnLst/>
                <a:rect l="l" t="t" r="r" b="b"/>
                <a:pathLst>
                  <a:path w="2519554" h="3240000">
                    <a:moveTo>
                      <a:pt x="1259778" y="0"/>
                    </a:moveTo>
                    <a:cubicBezTo>
                      <a:pt x="1299543" y="0"/>
                      <a:pt x="1331778" y="32235"/>
                      <a:pt x="1331778" y="72000"/>
                    </a:cubicBezTo>
                    <a:lnTo>
                      <a:pt x="1331778" y="292696"/>
                    </a:lnTo>
                    <a:cubicBezTo>
                      <a:pt x="1526887" y="301316"/>
                      <a:pt x="1719796" y="357828"/>
                      <a:pt x="1894309" y="459601"/>
                    </a:cubicBezTo>
                    <a:cubicBezTo>
                      <a:pt x="2284331" y="687055"/>
                      <a:pt x="2522839" y="1105809"/>
                      <a:pt x="2519520" y="1557297"/>
                    </a:cubicBezTo>
                    <a:lnTo>
                      <a:pt x="2509882" y="1557270"/>
                    </a:lnTo>
                    <a:cubicBezTo>
                      <a:pt x="2413806" y="1435449"/>
                      <a:pt x="2264527" y="1358626"/>
                      <a:pt x="2097304" y="1358626"/>
                    </a:cubicBezTo>
                    <a:cubicBezTo>
                      <a:pt x="1931567" y="1358626"/>
                      <a:pt x="1783455" y="1434091"/>
                      <a:pt x="1688484" y="1554913"/>
                    </a:cubicBezTo>
                    <a:lnTo>
                      <a:pt x="1657888" y="1554825"/>
                    </a:lnTo>
                    <a:cubicBezTo>
                      <a:pt x="1579123" y="1454657"/>
                      <a:pt x="1463823" y="1385682"/>
                      <a:pt x="1331778" y="1368008"/>
                    </a:cubicBezTo>
                    <a:lnTo>
                      <a:pt x="1331778" y="2507895"/>
                    </a:lnTo>
                    <a:lnTo>
                      <a:pt x="1356113" y="2507895"/>
                    </a:lnTo>
                    <a:lnTo>
                      <a:pt x="1356113" y="2868215"/>
                    </a:lnTo>
                    <a:lnTo>
                      <a:pt x="1353558" y="2868215"/>
                    </a:lnTo>
                    <a:cubicBezTo>
                      <a:pt x="1347515" y="3074779"/>
                      <a:pt x="1177830" y="3240000"/>
                      <a:pt x="969556" y="3240000"/>
                    </a:cubicBezTo>
                    <a:cubicBezTo>
                      <a:pt x="759529" y="3240000"/>
                      <a:pt x="588743" y="3071985"/>
                      <a:pt x="585029" y="2863014"/>
                    </a:cubicBezTo>
                    <a:cubicBezTo>
                      <a:pt x="584214" y="2861474"/>
                      <a:pt x="584183" y="2859896"/>
                      <a:pt x="584183" y="2858310"/>
                    </a:cubicBezTo>
                    <a:lnTo>
                      <a:pt x="584422" y="2856985"/>
                    </a:lnTo>
                    <a:cubicBezTo>
                      <a:pt x="584186" y="2856201"/>
                      <a:pt x="584184" y="2855415"/>
                      <a:pt x="584184" y="2854628"/>
                    </a:cubicBezTo>
                    <a:lnTo>
                      <a:pt x="584846" y="2854628"/>
                    </a:lnTo>
                    <a:cubicBezTo>
                      <a:pt x="585977" y="2797047"/>
                      <a:pt x="628115" y="2750982"/>
                      <a:pt x="679843" y="2750982"/>
                    </a:cubicBezTo>
                    <a:cubicBezTo>
                      <a:pt x="731571" y="2750982"/>
                      <a:pt x="773709" y="2797047"/>
                      <a:pt x="774841" y="2854628"/>
                    </a:cubicBezTo>
                    <a:lnTo>
                      <a:pt x="776870" y="2854628"/>
                    </a:lnTo>
                    <a:cubicBezTo>
                      <a:pt x="776870" y="2961046"/>
                      <a:pt x="863138" y="3047314"/>
                      <a:pt x="969556" y="3047314"/>
                    </a:cubicBezTo>
                    <a:cubicBezTo>
                      <a:pt x="1075974" y="3047314"/>
                      <a:pt x="1162242" y="2961046"/>
                      <a:pt x="1162242" y="2854628"/>
                    </a:cubicBezTo>
                    <a:lnTo>
                      <a:pt x="1163439" y="2854628"/>
                    </a:lnTo>
                    <a:lnTo>
                      <a:pt x="1163439" y="2507895"/>
                    </a:lnTo>
                    <a:lnTo>
                      <a:pt x="1187778" y="2507895"/>
                    </a:lnTo>
                    <a:lnTo>
                      <a:pt x="1187778" y="1365548"/>
                    </a:lnTo>
                    <a:cubicBezTo>
                      <a:pt x="1048083" y="1378241"/>
                      <a:pt x="925400" y="1448176"/>
                      <a:pt x="842602" y="1552487"/>
                    </a:cubicBezTo>
                    <a:lnTo>
                      <a:pt x="807450" y="1552386"/>
                    </a:lnTo>
                    <a:cubicBezTo>
                      <a:pt x="712615" y="1432960"/>
                      <a:pt x="565486" y="1358626"/>
                      <a:pt x="400996" y="1358626"/>
                    </a:cubicBezTo>
                    <a:cubicBezTo>
                      <a:pt x="240343" y="1358626"/>
                      <a:pt x="96251" y="1429532"/>
                      <a:pt x="0" y="1543232"/>
                    </a:cubicBezTo>
                    <a:cubicBezTo>
                      <a:pt x="1264" y="1094357"/>
                      <a:pt x="241710" y="680052"/>
                      <a:pt x="631054" y="455977"/>
                    </a:cubicBezTo>
                    <a:cubicBezTo>
                      <a:pt x="804121" y="356374"/>
                      <a:pt x="994908" y="301092"/>
                      <a:pt x="1187778" y="292721"/>
                    </a:cubicBezTo>
                    <a:lnTo>
                      <a:pt x="1187778" y="72000"/>
                    </a:lnTo>
                    <a:cubicBezTo>
                      <a:pt x="1187778" y="32235"/>
                      <a:pt x="1220013" y="0"/>
                      <a:pt x="1259778" y="0"/>
                    </a:cubicBezTo>
                    <a:close/>
                  </a:path>
                </a:pathLst>
              </a:custGeom>
              <a:solidFill>
                <a:srgbClr val="99D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E9484B-D259-BF41-9655-5260B4D8BC56}"/>
              </a:ext>
            </a:extLst>
          </p:cNvPr>
          <p:cNvSpPr txBox="1">
            <a:spLocks/>
          </p:cNvSpPr>
          <p:nvPr/>
        </p:nvSpPr>
        <p:spPr>
          <a:xfrm>
            <a:off x="0" y="119713"/>
            <a:ext cx="12192000" cy="719092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3733" dirty="0">
                <a:latin typeface="Aero" pitchFamily="2" charset="0"/>
                <a:ea typeface="Calibri" charset="0"/>
                <a:cs typeface="Calibri" charset="0"/>
              </a:rPr>
              <a:t>PRINSIP PENGENDALIAN GRATIFIKASI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16E5E-B9DF-0547-BDC0-70DC159F5D89}"/>
              </a:ext>
            </a:extLst>
          </p:cNvPr>
          <p:cNvSpPr txBox="1"/>
          <p:nvPr/>
        </p:nvSpPr>
        <p:spPr>
          <a:xfrm>
            <a:off x="4320443" y="781529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EC9C536-358F-B340-9D95-0A5FC4F0DEC4}"/>
              </a:ext>
            </a:extLst>
          </p:cNvPr>
          <p:cNvGrpSpPr/>
          <p:nvPr/>
        </p:nvGrpSpPr>
        <p:grpSpPr>
          <a:xfrm>
            <a:off x="5483760" y="963207"/>
            <a:ext cx="1056117" cy="5894793"/>
            <a:chOff x="4003886" y="827310"/>
            <a:chExt cx="792088" cy="442109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2BFB23-BFAC-914F-9A6A-DDF0F1D0E214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>
              <a:off x="4399930" y="1619398"/>
              <a:ext cx="0" cy="362900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4D3F51-06E2-6C47-BEA9-A9BCF4FAE7CC}"/>
                </a:ext>
              </a:extLst>
            </p:cNvPr>
            <p:cNvGrpSpPr/>
            <p:nvPr/>
          </p:nvGrpSpPr>
          <p:grpSpPr>
            <a:xfrm>
              <a:off x="4003886" y="827310"/>
              <a:ext cx="792088" cy="792088"/>
              <a:chOff x="4003886" y="827310"/>
              <a:chExt cx="792088" cy="79208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73829F9-F398-DC4B-9196-9450EDE074D9}"/>
                  </a:ext>
                </a:extLst>
              </p:cNvPr>
              <p:cNvSpPr/>
              <p:nvPr/>
            </p:nvSpPr>
            <p:spPr>
              <a:xfrm>
                <a:off x="4003886" y="827310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849BE1A-9B2A-FC45-89C1-03D3B4CB4EF7}"/>
                  </a:ext>
                </a:extLst>
              </p:cNvPr>
              <p:cNvSpPr/>
              <p:nvPr/>
            </p:nvSpPr>
            <p:spPr>
              <a:xfrm>
                <a:off x="4245252" y="1078561"/>
                <a:ext cx="309356" cy="289586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5E3F4E-B1A8-2A4D-B8F3-C1E361BE8785}"/>
              </a:ext>
            </a:extLst>
          </p:cNvPr>
          <p:cNvSpPr txBox="1"/>
          <p:nvPr/>
        </p:nvSpPr>
        <p:spPr>
          <a:xfrm>
            <a:off x="7612196" y="1707287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BDC63-D4B4-B94E-8109-7545CEBEAB03}"/>
              </a:ext>
            </a:extLst>
          </p:cNvPr>
          <p:cNvSpPr txBox="1"/>
          <p:nvPr/>
        </p:nvSpPr>
        <p:spPr>
          <a:xfrm>
            <a:off x="3871641" y="2291530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45D5E-21C0-A943-9B83-4141A9047440}"/>
              </a:ext>
            </a:extLst>
          </p:cNvPr>
          <p:cNvSpPr txBox="1"/>
          <p:nvPr/>
        </p:nvSpPr>
        <p:spPr>
          <a:xfrm>
            <a:off x="7102268" y="3180170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32EAB752-82D7-7848-8782-F6986ADD510F}"/>
              </a:ext>
            </a:extLst>
          </p:cNvPr>
          <p:cNvSpPr txBox="1"/>
          <p:nvPr/>
        </p:nvSpPr>
        <p:spPr>
          <a:xfrm>
            <a:off x="7612195" y="2422396"/>
            <a:ext cx="2027255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AKUNTABILITAS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79084BC4-D18B-284B-8460-CFC62818F129}"/>
              </a:ext>
            </a:extLst>
          </p:cNvPr>
          <p:cNvSpPr txBox="1"/>
          <p:nvPr/>
        </p:nvSpPr>
        <p:spPr>
          <a:xfrm>
            <a:off x="7086265" y="3932879"/>
            <a:ext cx="2027255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KEMANFAATAN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3CCB7085-E2D5-0746-B742-F8AAE3705ACD}"/>
              </a:ext>
            </a:extLst>
          </p:cNvPr>
          <p:cNvSpPr txBox="1"/>
          <p:nvPr/>
        </p:nvSpPr>
        <p:spPr>
          <a:xfrm>
            <a:off x="3200400" y="1495259"/>
            <a:ext cx="21879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TRANSPARANSI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9D57DC71-95DA-1E48-9F5A-57319092F30E}"/>
              </a:ext>
            </a:extLst>
          </p:cNvPr>
          <p:cNvSpPr txBox="1"/>
          <p:nvPr/>
        </p:nvSpPr>
        <p:spPr>
          <a:xfrm>
            <a:off x="2270760" y="3042860"/>
            <a:ext cx="2663374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KEPASTIAN HUKUM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9BEEE48-A7D4-154F-B122-48427C3D359F}"/>
              </a:ext>
            </a:extLst>
          </p:cNvPr>
          <p:cNvGrpSpPr/>
          <p:nvPr/>
        </p:nvGrpSpPr>
        <p:grpSpPr>
          <a:xfrm>
            <a:off x="5062513" y="2463655"/>
            <a:ext cx="1056117" cy="4394345"/>
            <a:chOff x="3687951" y="1952646"/>
            <a:chExt cx="792088" cy="329575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28AE8EE-9E01-414B-B4FC-84905F74612B}"/>
                </a:ext>
              </a:extLst>
            </p:cNvPr>
            <p:cNvGrpSpPr/>
            <p:nvPr/>
          </p:nvGrpSpPr>
          <p:grpSpPr>
            <a:xfrm>
              <a:off x="3687951" y="1952646"/>
              <a:ext cx="792088" cy="792088"/>
              <a:chOff x="3687951" y="1952646"/>
              <a:chExt cx="792088" cy="79208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590FC33-E1D7-6045-BCE1-79D54D950B0D}"/>
                  </a:ext>
                </a:extLst>
              </p:cNvPr>
              <p:cNvSpPr/>
              <p:nvPr/>
            </p:nvSpPr>
            <p:spPr>
              <a:xfrm>
                <a:off x="3687951" y="1952646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Frame 17">
                <a:extLst>
                  <a:ext uri="{FF2B5EF4-FFF2-40B4-BE49-F238E27FC236}">
                    <a16:creationId xmlns:a16="http://schemas.microsoft.com/office/drawing/2014/main" id="{E706EAB8-6BE2-544B-BBB8-041C3233F5C1}"/>
                  </a:ext>
                </a:extLst>
              </p:cNvPr>
              <p:cNvSpPr/>
              <p:nvPr/>
            </p:nvSpPr>
            <p:spPr>
              <a:xfrm>
                <a:off x="3927853" y="2216125"/>
                <a:ext cx="313435" cy="313435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9C32A8-57EB-3740-92EA-32B9F6E76CF3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4083995" y="2744734"/>
              <a:ext cx="0" cy="2503671"/>
            </a:xfrm>
            <a:prstGeom prst="line">
              <a:avLst/>
            </a:prstGeom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F5B4FA-72A0-DC4C-B8B7-20D0DBDF2F00}"/>
              </a:ext>
            </a:extLst>
          </p:cNvPr>
          <p:cNvSpPr txBox="1"/>
          <p:nvPr/>
        </p:nvSpPr>
        <p:spPr>
          <a:xfrm>
            <a:off x="3477716" y="3644385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05</a:t>
            </a:r>
            <a:endParaRPr lang="ko-KR" altLang="en-US" sz="4800" b="1" dirty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AB091F22-B1C6-9B47-86FF-D808F1A2D383}"/>
              </a:ext>
            </a:extLst>
          </p:cNvPr>
          <p:cNvSpPr txBox="1"/>
          <p:nvPr/>
        </p:nvSpPr>
        <p:spPr>
          <a:xfrm>
            <a:off x="1635442" y="4395716"/>
            <a:ext cx="2904767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KEPENTINGAN UMUM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AC3DA7-5199-C143-B933-408FA3CF52FE}"/>
              </a:ext>
            </a:extLst>
          </p:cNvPr>
          <p:cNvSpPr txBox="1"/>
          <p:nvPr/>
        </p:nvSpPr>
        <p:spPr>
          <a:xfrm>
            <a:off x="7814066" y="4671130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C2CA54"/>
                </a:solidFill>
                <a:cs typeface="Arial" pitchFamily="34" charset="0"/>
              </a:rPr>
              <a:t>06</a:t>
            </a:r>
            <a:endParaRPr lang="ko-KR" altLang="en-US" sz="4800" b="1" dirty="0">
              <a:solidFill>
                <a:srgbClr val="C2CA54"/>
              </a:solidFill>
              <a:cs typeface="Arial" pitchFamily="34" charset="0"/>
            </a:endParaRP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8E56C908-4713-6B41-A2A6-5A39A46CF578}"/>
              </a:ext>
            </a:extLst>
          </p:cNvPr>
          <p:cNvSpPr txBox="1"/>
          <p:nvPr/>
        </p:nvSpPr>
        <p:spPr>
          <a:xfrm>
            <a:off x="7798065" y="5423839"/>
            <a:ext cx="202725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INDEPENDENSI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5E672-7C23-6F43-AEDE-6922E3291014}"/>
              </a:ext>
            </a:extLst>
          </p:cNvPr>
          <p:cNvSpPr txBox="1"/>
          <p:nvPr/>
        </p:nvSpPr>
        <p:spPr>
          <a:xfrm>
            <a:off x="4088602" y="4996795"/>
            <a:ext cx="10678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99D952"/>
                </a:solidFill>
                <a:cs typeface="Arial" pitchFamily="34" charset="0"/>
              </a:rPr>
              <a:t>07</a:t>
            </a:r>
            <a:endParaRPr lang="ko-KR" altLang="en-US" sz="4800" b="1" dirty="0">
              <a:solidFill>
                <a:srgbClr val="99D952"/>
              </a:solidFill>
              <a:cs typeface="Arial" pitchFamily="34" charset="0"/>
            </a:endParaRP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id="{8A97A451-AF21-714E-8D01-F658B0637998}"/>
              </a:ext>
            </a:extLst>
          </p:cNvPr>
          <p:cNvSpPr txBox="1"/>
          <p:nvPr/>
        </p:nvSpPr>
        <p:spPr>
          <a:xfrm>
            <a:off x="1082046" y="5748124"/>
            <a:ext cx="4069050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PERLINDUNGAN BAGI PELAPOR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C4596B-079A-3044-964A-E545F42E7C74}"/>
              </a:ext>
            </a:extLst>
          </p:cNvPr>
          <p:cNvGrpSpPr/>
          <p:nvPr/>
        </p:nvGrpSpPr>
        <p:grpSpPr>
          <a:xfrm>
            <a:off x="6401463" y="1827303"/>
            <a:ext cx="1056117" cy="5030697"/>
            <a:chOff x="4692163" y="1475382"/>
            <a:chExt cx="792088" cy="377302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E0C6B20-08B2-DE4E-A102-7B3599E0A1B6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5088207" y="2267470"/>
              <a:ext cx="0" cy="2980935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7D5E187-B351-454D-9112-CE082073307C}"/>
                </a:ext>
              </a:extLst>
            </p:cNvPr>
            <p:cNvGrpSpPr/>
            <p:nvPr/>
          </p:nvGrpSpPr>
          <p:grpSpPr>
            <a:xfrm>
              <a:off x="4692163" y="1475382"/>
              <a:ext cx="792088" cy="792088"/>
              <a:chOff x="4692163" y="1475382"/>
              <a:chExt cx="792088" cy="79208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96AD64-0B88-AD40-97CE-74A042072C3C}"/>
                  </a:ext>
                </a:extLst>
              </p:cNvPr>
              <p:cNvSpPr/>
              <p:nvPr/>
            </p:nvSpPr>
            <p:spPr>
              <a:xfrm>
                <a:off x="4692163" y="1475382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54" name="Rounded Rectangle 32">
                <a:extLst>
                  <a:ext uri="{FF2B5EF4-FFF2-40B4-BE49-F238E27FC236}">
                    <a16:creationId xmlns:a16="http://schemas.microsoft.com/office/drawing/2014/main" id="{A2DE9959-84E5-6741-8904-7C1FE6E92A00}"/>
                  </a:ext>
                </a:extLst>
              </p:cNvPr>
              <p:cNvSpPr/>
              <p:nvPr/>
            </p:nvSpPr>
            <p:spPr>
              <a:xfrm>
                <a:off x="4931259" y="1717576"/>
                <a:ext cx="335647" cy="33564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2019696" y="2510955"/>
                    </a:moveTo>
                    <a:lnTo>
                      <a:pt x="2019696" y="2797359"/>
                    </a:lnTo>
                    <a:lnTo>
                      <a:pt x="2914589" y="2797359"/>
                    </a:lnTo>
                    <a:lnTo>
                      <a:pt x="2914589" y="2510955"/>
                    </a:lnTo>
                    <a:close/>
                    <a:moveTo>
                      <a:pt x="2019696" y="2081348"/>
                    </a:moveTo>
                    <a:lnTo>
                      <a:pt x="2019696" y="2367752"/>
                    </a:lnTo>
                    <a:lnTo>
                      <a:pt x="2914589" y="2367752"/>
                    </a:lnTo>
                    <a:lnTo>
                      <a:pt x="2914589" y="2081348"/>
                    </a:lnTo>
                    <a:close/>
                    <a:moveTo>
                      <a:pt x="580710" y="2021703"/>
                    </a:moveTo>
                    <a:lnTo>
                      <a:pt x="378191" y="2224222"/>
                    </a:lnTo>
                    <a:lnTo>
                      <a:pt x="593323" y="2439354"/>
                    </a:lnTo>
                    <a:lnTo>
                      <a:pt x="378191" y="2654485"/>
                    </a:lnTo>
                    <a:lnTo>
                      <a:pt x="580710" y="2857004"/>
                    </a:lnTo>
                    <a:lnTo>
                      <a:pt x="795842" y="2641872"/>
                    </a:lnTo>
                    <a:lnTo>
                      <a:pt x="1010973" y="2857004"/>
                    </a:lnTo>
                    <a:lnTo>
                      <a:pt x="1213492" y="2654485"/>
                    </a:lnTo>
                    <a:lnTo>
                      <a:pt x="998360" y="2439354"/>
                    </a:lnTo>
                    <a:lnTo>
                      <a:pt x="1213492" y="2224222"/>
                    </a:lnTo>
                    <a:lnTo>
                      <a:pt x="1010973" y="2021703"/>
                    </a:lnTo>
                    <a:lnTo>
                      <a:pt x="795842" y="2236835"/>
                    </a:lnTo>
                    <a:close/>
                    <a:moveTo>
                      <a:pt x="1656000" y="1656001"/>
                    </a:moveTo>
                    <a:lnTo>
                      <a:pt x="3240000" y="1656001"/>
                    </a:lnTo>
                    <a:lnTo>
                      <a:pt x="3240000" y="2699989"/>
                    </a:lnTo>
                    <a:cubicBezTo>
                      <a:pt x="3240000" y="2998229"/>
                      <a:pt x="2998229" y="3240000"/>
                      <a:pt x="2699989" y="3240000"/>
                    </a:cubicBezTo>
                    <a:lnTo>
                      <a:pt x="1656000" y="3240000"/>
                    </a:lnTo>
                    <a:close/>
                    <a:moveTo>
                      <a:pt x="0" y="1656001"/>
                    </a:moveTo>
                    <a:lnTo>
                      <a:pt x="1584000" y="1656001"/>
                    </a:lnTo>
                    <a:lnTo>
                      <a:pt x="1584000" y="3240000"/>
                    </a:lnTo>
                    <a:lnTo>
                      <a:pt x="540011" y="3240000"/>
                    </a:lnTo>
                    <a:cubicBezTo>
                      <a:pt x="241771" y="3240000"/>
                      <a:pt x="0" y="2998229"/>
                      <a:pt x="0" y="2699989"/>
                    </a:cubicBezTo>
                    <a:close/>
                    <a:moveTo>
                      <a:pt x="2467143" y="957859"/>
                    </a:moveTo>
                    <a:cubicBezTo>
                      <a:pt x="2388055" y="957859"/>
                      <a:pt x="2323941" y="1021973"/>
                      <a:pt x="2323941" y="1101061"/>
                    </a:cubicBezTo>
                    <a:cubicBezTo>
                      <a:pt x="2323941" y="1180149"/>
                      <a:pt x="2388055" y="1244263"/>
                      <a:pt x="2467143" y="1244263"/>
                    </a:cubicBezTo>
                    <a:cubicBezTo>
                      <a:pt x="2546231" y="1244263"/>
                      <a:pt x="2610345" y="1180149"/>
                      <a:pt x="2610345" y="1101061"/>
                    </a:cubicBezTo>
                    <a:cubicBezTo>
                      <a:pt x="2610345" y="1021973"/>
                      <a:pt x="2546231" y="957859"/>
                      <a:pt x="2467143" y="957859"/>
                    </a:cubicBezTo>
                    <a:close/>
                    <a:moveTo>
                      <a:pt x="2019696" y="635775"/>
                    </a:moveTo>
                    <a:lnTo>
                      <a:pt x="2019696" y="922180"/>
                    </a:lnTo>
                    <a:lnTo>
                      <a:pt x="2914589" y="922180"/>
                    </a:lnTo>
                    <a:lnTo>
                      <a:pt x="2914589" y="635775"/>
                    </a:lnTo>
                    <a:close/>
                    <a:moveTo>
                      <a:pt x="652639" y="331531"/>
                    </a:moveTo>
                    <a:lnTo>
                      <a:pt x="652639" y="635775"/>
                    </a:lnTo>
                    <a:lnTo>
                      <a:pt x="348395" y="635775"/>
                    </a:lnTo>
                    <a:lnTo>
                      <a:pt x="348395" y="922180"/>
                    </a:lnTo>
                    <a:lnTo>
                      <a:pt x="652639" y="922180"/>
                    </a:lnTo>
                    <a:lnTo>
                      <a:pt x="652639" y="1226424"/>
                    </a:lnTo>
                    <a:lnTo>
                      <a:pt x="939044" y="1226424"/>
                    </a:lnTo>
                    <a:lnTo>
                      <a:pt x="939044" y="922180"/>
                    </a:lnTo>
                    <a:lnTo>
                      <a:pt x="1243288" y="922180"/>
                    </a:lnTo>
                    <a:lnTo>
                      <a:pt x="1243288" y="635775"/>
                    </a:lnTo>
                    <a:lnTo>
                      <a:pt x="939044" y="635775"/>
                    </a:lnTo>
                    <a:lnTo>
                      <a:pt x="939044" y="331531"/>
                    </a:lnTo>
                    <a:close/>
                    <a:moveTo>
                      <a:pt x="2467143" y="313692"/>
                    </a:moveTo>
                    <a:cubicBezTo>
                      <a:pt x="2388055" y="313692"/>
                      <a:pt x="2323941" y="377806"/>
                      <a:pt x="2323941" y="456894"/>
                    </a:cubicBezTo>
                    <a:cubicBezTo>
                      <a:pt x="2323941" y="535982"/>
                      <a:pt x="2388055" y="600096"/>
                      <a:pt x="2467143" y="600096"/>
                    </a:cubicBezTo>
                    <a:cubicBezTo>
                      <a:pt x="2546231" y="600096"/>
                      <a:pt x="2610345" y="535982"/>
                      <a:pt x="2610345" y="456894"/>
                    </a:cubicBezTo>
                    <a:cubicBezTo>
                      <a:pt x="2610345" y="377806"/>
                      <a:pt x="2546231" y="313692"/>
                      <a:pt x="2467143" y="313692"/>
                    </a:cubicBezTo>
                    <a:close/>
                    <a:moveTo>
                      <a:pt x="540011" y="0"/>
                    </a:moveTo>
                    <a:lnTo>
                      <a:pt x="2699989" y="0"/>
                    </a:lnTo>
                    <a:cubicBezTo>
                      <a:pt x="2998229" y="0"/>
                      <a:pt x="3240000" y="241771"/>
                      <a:pt x="3240000" y="540011"/>
                    </a:cubicBezTo>
                    <a:lnTo>
                      <a:pt x="3240000" y="1584001"/>
                    </a:lnTo>
                    <a:lnTo>
                      <a:pt x="1656000" y="1584001"/>
                    </a:lnTo>
                    <a:lnTo>
                      <a:pt x="1656000" y="1"/>
                    </a:lnTo>
                    <a:lnTo>
                      <a:pt x="1584000" y="1"/>
                    </a:lnTo>
                    <a:lnTo>
                      <a:pt x="1584000" y="1584001"/>
                    </a:lnTo>
                    <a:lnTo>
                      <a:pt x="0" y="1584001"/>
                    </a:lnTo>
                    <a:lnTo>
                      <a:pt x="0" y="540011"/>
                    </a:lnTo>
                    <a:cubicBezTo>
                      <a:pt x="0" y="241771"/>
                      <a:pt x="241771" y="0"/>
                      <a:pt x="5400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FA23BFE-38B5-304E-9226-6F54658BBA58}"/>
              </a:ext>
            </a:extLst>
          </p:cNvPr>
          <p:cNvGrpSpPr/>
          <p:nvPr/>
        </p:nvGrpSpPr>
        <p:grpSpPr>
          <a:xfrm>
            <a:off x="5926609" y="3353786"/>
            <a:ext cx="1056117" cy="3504213"/>
            <a:chOff x="4336023" y="2620245"/>
            <a:chExt cx="792088" cy="262816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F219CB-F55E-AD44-8A62-274161E50495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4732067" y="3412333"/>
              <a:ext cx="0" cy="1836072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3292CD2-625C-0040-A561-9D59002AD70B}"/>
                </a:ext>
              </a:extLst>
            </p:cNvPr>
            <p:cNvGrpSpPr/>
            <p:nvPr/>
          </p:nvGrpSpPr>
          <p:grpSpPr>
            <a:xfrm>
              <a:off x="4336023" y="2620245"/>
              <a:ext cx="792088" cy="792088"/>
              <a:chOff x="4336023" y="2620245"/>
              <a:chExt cx="792088" cy="79208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3AE3464-687C-8343-B818-C875357DF6DA}"/>
                  </a:ext>
                </a:extLst>
              </p:cNvPr>
              <p:cNvSpPr/>
              <p:nvPr/>
            </p:nvSpPr>
            <p:spPr>
              <a:xfrm>
                <a:off x="4336023" y="2620245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BC61D1B4-E6D2-484D-A595-37EA3F566781}"/>
                  </a:ext>
                </a:extLst>
              </p:cNvPr>
              <p:cNvSpPr/>
              <p:nvPr/>
            </p:nvSpPr>
            <p:spPr>
              <a:xfrm>
                <a:off x="4521918" y="2813298"/>
                <a:ext cx="408033" cy="373744"/>
              </a:xfrm>
              <a:custGeom>
                <a:avLst/>
                <a:gdLst/>
                <a:ahLst/>
                <a:cxnLst/>
                <a:rect l="l" t="t" r="r" b="b"/>
                <a:pathLst>
                  <a:path w="3210745" h="2940925">
                    <a:moveTo>
                      <a:pt x="340528" y="2526682"/>
                    </a:moveTo>
                    <a:cubicBezTo>
                      <a:pt x="280875" y="2526682"/>
                      <a:pt x="232516" y="2575041"/>
                      <a:pt x="232516" y="2634694"/>
                    </a:cubicBezTo>
                    <a:cubicBezTo>
                      <a:pt x="232516" y="2694347"/>
                      <a:pt x="280875" y="2742706"/>
                      <a:pt x="340528" y="2742706"/>
                    </a:cubicBezTo>
                    <a:cubicBezTo>
                      <a:pt x="400181" y="2742706"/>
                      <a:pt x="448540" y="2694347"/>
                      <a:pt x="448540" y="2634694"/>
                    </a:cubicBezTo>
                    <a:cubicBezTo>
                      <a:pt x="448540" y="2575041"/>
                      <a:pt x="400181" y="2526682"/>
                      <a:pt x="340528" y="2526682"/>
                    </a:cubicBezTo>
                    <a:close/>
                    <a:moveTo>
                      <a:pt x="1821636" y="152"/>
                    </a:moveTo>
                    <a:cubicBezTo>
                      <a:pt x="1920275" y="-4956"/>
                      <a:pt x="2051571" y="119306"/>
                      <a:pt x="2102482" y="278737"/>
                    </a:cubicBezTo>
                    <a:cubicBezTo>
                      <a:pt x="2192513" y="649582"/>
                      <a:pt x="1575154" y="1213351"/>
                      <a:pt x="2006019" y="1236931"/>
                    </a:cubicBezTo>
                    <a:cubicBezTo>
                      <a:pt x="2310412" y="1206920"/>
                      <a:pt x="2473326" y="1176910"/>
                      <a:pt x="2803442" y="1166192"/>
                    </a:cubicBezTo>
                    <a:cubicBezTo>
                      <a:pt x="3103547" y="1170479"/>
                      <a:pt x="3152850" y="1361260"/>
                      <a:pt x="3002798" y="1564903"/>
                    </a:cubicBezTo>
                    <a:cubicBezTo>
                      <a:pt x="3191435" y="1575621"/>
                      <a:pt x="3347919" y="1869296"/>
                      <a:pt x="3022090" y="1989338"/>
                    </a:cubicBezTo>
                    <a:cubicBezTo>
                      <a:pt x="3332913" y="2182262"/>
                      <a:pt x="3154994" y="2426634"/>
                      <a:pt x="2977074" y="2471650"/>
                    </a:cubicBezTo>
                    <a:cubicBezTo>
                      <a:pt x="3127127" y="2606697"/>
                      <a:pt x="3109978" y="2709590"/>
                      <a:pt x="2957782" y="2793191"/>
                    </a:cubicBezTo>
                    <a:cubicBezTo>
                      <a:pt x="2620164" y="2932526"/>
                      <a:pt x="1747715" y="3028988"/>
                      <a:pt x="1253613" y="2818914"/>
                    </a:cubicBezTo>
                    <a:cubicBezTo>
                      <a:pt x="1018944" y="2738561"/>
                      <a:pt x="869067" y="2654318"/>
                      <a:pt x="700568" y="2648441"/>
                    </a:cubicBezTo>
                    <a:lnTo>
                      <a:pt x="700568" y="2796242"/>
                    </a:lnTo>
                    <a:cubicBezTo>
                      <a:pt x="700568" y="2860729"/>
                      <a:pt x="648291" y="2913006"/>
                      <a:pt x="583804" y="2913006"/>
                    </a:cubicBezTo>
                    <a:lnTo>
                      <a:pt x="0" y="2913006"/>
                    </a:lnTo>
                    <a:lnTo>
                      <a:pt x="0" y="1400838"/>
                    </a:lnTo>
                    <a:lnTo>
                      <a:pt x="583804" y="1400838"/>
                    </a:lnTo>
                    <a:cubicBezTo>
                      <a:pt x="648291" y="1400838"/>
                      <a:pt x="700568" y="1453115"/>
                      <a:pt x="700568" y="1517602"/>
                    </a:cubicBezTo>
                    <a:lnTo>
                      <a:pt x="700568" y="1571674"/>
                    </a:lnTo>
                    <a:cubicBezTo>
                      <a:pt x="721537" y="1568378"/>
                      <a:pt x="746526" y="1559634"/>
                      <a:pt x="784162" y="1539180"/>
                    </a:cubicBezTo>
                    <a:cubicBezTo>
                      <a:pt x="831321" y="1421281"/>
                      <a:pt x="890271" y="1323747"/>
                      <a:pt x="1034964" y="1191915"/>
                    </a:cubicBezTo>
                    <a:cubicBezTo>
                      <a:pt x="1257900" y="851081"/>
                      <a:pt x="1628744" y="677449"/>
                      <a:pt x="1703770" y="169413"/>
                    </a:cubicBezTo>
                    <a:cubicBezTo>
                      <a:pt x="1715024" y="52855"/>
                      <a:pt x="1762452" y="3217"/>
                      <a:pt x="1821636" y="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0D363A-9272-BB49-A673-6C6DE4973C29}"/>
              </a:ext>
            </a:extLst>
          </p:cNvPr>
          <p:cNvGrpSpPr/>
          <p:nvPr/>
        </p:nvGrpSpPr>
        <p:grpSpPr>
          <a:xfrm>
            <a:off x="4669507" y="3784047"/>
            <a:ext cx="1056117" cy="3073952"/>
            <a:chOff x="3393196" y="2942941"/>
            <a:chExt cx="792088" cy="230546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4FA9E9-6413-1E44-A453-8E48C815023B}"/>
                </a:ext>
              </a:extLst>
            </p:cNvPr>
            <p:cNvCxnSpPr>
              <a:cxnSpLocks/>
              <a:stCxn id="36" idx="4"/>
            </p:cNvCxnSpPr>
            <p:nvPr/>
          </p:nvCxnSpPr>
          <p:spPr>
            <a:xfrm>
              <a:off x="3789240" y="3735029"/>
              <a:ext cx="0" cy="1513376"/>
            </a:xfrm>
            <a:prstGeom prst="line">
              <a:avLst/>
            </a:prstGeom>
            <a:ln w="317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9C2DA7D-581A-9245-AA20-5FC2ABFE7446}"/>
                </a:ext>
              </a:extLst>
            </p:cNvPr>
            <p:cNvGrpSpPr/>
            <p:nvPr/>
          </p:nvGrpSpPr>
          <p:grpSpPr>
            <a:xfrm>
              <a:off x="3393196" y="2942941"/>
              <a:ext cx="792088" cy="792088"/>
              <a:chOff x="3393196" y="2942941"/>
              <a:chExt cx="792088" cy="79208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77C9A2-6594-3A4C-B391-40FAB36F3568}"/>
                  </a:ext>
                </a:extLst>
              </p:cNvPr>
              <p:cNvSpPr/>
              <p:nvPr/>
            </p:nvSpPr>
            <p:spPr>
              <a:xfrm>
                <a:off x="3393196" y="2942941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CDD625C2-ED38-D443-9EE0-BF51F543D689}"/>
                  </a:ext>
                </a:extLst>
              </p:cNvPr>
              <p:cNvSpPr/>
              <p:nvPr/>
            </p:nvSpPr>
            <p:spPr>
              <a:xfrm>
                <a:off x="3625046" y="3211608"/>
                <a:ext cx="359044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3307788" h="2669631">
                    <a:moveTo>
                      <a:pt x="2793832" y="1478391"/>
                    </a:moveTo>
                    <a:cubicBezTo>
                      <a:pt x="2772990" y="1635402"/>
                      <a:pt x="2717678" y="1784517"/>
                      <a:pt x="2633007" y="1915952"/>
                    </a:cubicBezTo>
                    <a:cubicBezTo>
                      <a:pt x="2695386" y="1951862"/>
                      <a:pt x="2772768" y="1955673"/>
                      <a:pt x="2841607" y="1924185"/>
                    </a:cubicBezTo>
                    <a:cubicBezTo>
                      <a:pt x="2943442" y="1877605"/>
                      <a:pt x="2999062" y="1766364"/>
                      <a:pt x="2975226" y="1656948"/>
                    </a:cubicBezTo>
                    <a:cubicBezTo>
                      <a:pt x="2955176" y="1564911"/>
                      <a:pt x="2883463" y="1495086"/>
                      <a:pt x="2793832" y="1478391"/>
                    </a:cubicBezTo>
                    <a:close/>
                    <a:moveTo>
                      <a:pt x="2807611" y="1247700"/>
                    </a:moveTo>
                    <a:lnTo>
                      <a:pt x="2807472" y="1256060"/>
                    </a:lnTo>
                    <a:cubicBezTo>
                      <a:pt x="2994195" y="1281771"/>
                      <a:pt x="3148201" y="1421768"/>
                      <a:pt x="3189276" y="1610317"/>
                    </a:cubicBezTo>
                    <a:cubicBezTo>
                      <a:pt x="3235041" y="1820393"/>
                      <a:pt x="3128252" y="2033972"/>
                      <a:pt x="2932732" y="2123406"/>
                    </a:cubicBezTo>
                    <a:cubicBezTo>
                      <a:pt x="2789297" y="2189015"/>
                      <a:pt x="2626543" y="2174805"/>
                      <a:pt x="2499470" y="2094044"/>
                    </a:cubicBezTo>
                    <a:cubicBezTo>
                      <a:pt x="2427194" y="2172627"/>
                      <a:pt x="2343030" y="2241391"/>
                      <a:pt x="2248861" y="2297980"/>
                    </a:cubicBezTo>
                    <a:cubicBezTo>
                      <a:pt x="2178351" y="2340352"/>
                      <a:pt x="2104446" y="2374567"/>
                      <a:pt x="2027600" y="2398134"/>
                    </a:cubicBezTo>
                    <a:lnTo>
                      <a:pt x="3307788" y="2397615"/>
                    </a:lnTo>
                    <a:cubicBezTo>
                      <a:pt x="3265361" y="2549905"/>
                      <a:pt x="2537441" y="2669620"/>
                      <a:pt x="1653814" y="2669631"/>
                    </a:cubicBezTo>
                    <a:cubicBezTo>
                      <a:pt x="773102" y="2669642"/>
                      <a:pt x="46417" y="2550707"/>
                      <a:pt x="0" y="2398955"/>
                    </a:cubicBezTo>
                    <a:lnTo>
                      <a:pt x="1280678" y="2398436"/>
                    </a:lnTo>
                    <a:cubicBezTo>
                      <a:pt x="1203764" y="2374915"/>
                      <a:pt x="1129786" y="2340732"/>
                      <a:pt x="1059201" y="2298380"/>
                    </a:cubicBezTo>
                    <a:cubicBezTo>
                      <a:pt x="693039" y="2078675"/>
                      <a:pt x="477900" y="1674935"/>
                      <a:pt x="499745" y="1248476"/>
                    </a:cubicBezTo>
                    <a:close/>
                    <a:moveTo>
                      <a:pt x="1331611" y="201752"/>
                    </a:moveTo>
                    <a:cubicBezTo>
                      <a:pt x="1206335" y="290902"/>
                      <a:pt x="1124761" y="308382"/>
                      <a:pt x="1132336" y="435988"/>
                    </a:cubicBezTo>
                    <a:cubicBezTo>
                      <a:pt x="1160888" y="640507"/>
                      <a:pt x="1527973" y="617783"/>
                      <a:pt x="1498839" y="840365"/>
                    </a:cubicBezTo>
                    <a:cubicBezTo>
                      <a:pt x="1455138" y="960979"/>
                      <a:pt x="1395705" y="987199"/>
                      <a:pt x="1213910" y="1052459"/>
                    </a:cubicBezTo>
                    <a:cubicBezTo>
                      <a:pt x="1331028" y="972050"/>
                      <a:pt x="1364241" y="921357"/>
                      <a:pt x="1360745" y="809484"/>
                    </a:cubicBezTo>
                    <a:cubicBezTo>
                      <a:pt x="1360746" y="646916"/>
                      <a:pt x="1111360" y="626523"/>
                      <a:pt x="1020462" y="495421"/>
                    </a:cubicBezTo>
                    <a:cubicBezTo>
                      <a:pt x="941218" y="374224"/>
                      <a:pt x="1061250" y="280996"/>
                      <a:pt x="1331611" y="201752"/>
                    </a:cubicBezTo>
                    <a:close/>
                    <a:moveTo>
                      <a:pt x="2164365" y="80223"/>
                    </a:moveTo>
                    <a:cubicBezTo>
                      <a:pt x="2021192" y="182108"/>
                      <a:pt x="1927964" y="202086"/>
                      <a:pt x="1936621" y="347922"/>
                    </a:cubicBezTo>
                    <a:cubicBezTo>
                      <a:pt x="1969252" y="581657"/>
                      <a:pt x="2388778" y="555687"/>
                      <a:pt x="2355482" y="810066"/>
                    </a:cubicBezTo>
                    <a:cubicBezTo>
                      <a:pt x="2305538" y="947910"/>
                      <a:pt x="2237615" y="977876"/>
                      <a:pt x="2029849" y="1052459"/>
                    </a:cubicBezTo>
                    <a:cubicBezTo>
                      <a:pt x="2163698" y="960563"/>
                      <a:pt x="2201656" y="902628"/>
                      <a:pt x="2197660" y="774773"/>
                    </a:cubicBezTo>
                    <a:cubicBezTo>
                      <a:pt x="2197661" y="588982"/>
                      <a:pt x="1912649" y="565676"/>
                      <a:pt x="1808765" y="415844"/>
                    </a:cubicBezTo>
                    <a:cubicBezTo>
                      <a:pt x="1718201" y="277334"/>
                      <a:pt x="1855380" y="170787"/>
                      <a:pt x="2164365" y="80223"/>
                    </a:cubicBezTo>
                    <a:close/>
                    <a:moveTo>
                      <a:pt x="1754169" y="0"/>
                    </a:moveTo>
                    <a:cubicBezTo>
                      <a:pt x="1583512" y="121444"/>
                      <a:pt x="1472387" y="145257"/>
                      <a:pt x="1482706" y="319088"/>
                    </a:cubicBezTo>
                    <a:cubicBezTo>
                      <a:pt x="1521601" y="597693"/>
                      <a:pt x="2021663" y="566738"/>
                      <a:pt x="1981975" y="869950"/>
                    </a:cubicBezTo>
                    <a:cubicBezTo>
                      <a:pt x="1922443" y="1034256"/>
                      <a:pt x="1841481" y="1069974"/>
                      <a:pt x="1593831" y="1158875"/>
                    </a:cubicBezTo>
                    <a:cubicBezTo>
                      <a:pt x="1753374" y="1049338"/>
                      <a:pt x="1798619" y="980281"/>
                      <a:pt x="1793856" y="827882"/>
                    </a:cubicBezTo>
                    <a:cubicBezTo>
                      <a:pt x="1793857" y="606424"/>
                      <a:pt x="1454132" y="578644"/>
                      <a:pt x="1330306" y="400050"/>
                    </a:cubicBezTo>
                    <a:cubicBezTo>
                      <a:pt x="1222356" y="234950"/>
                      <a:pt x="1385869" y="107950"/>
                      <a:pt x="1754169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95EEBF3-ED8D-E441-9D18-28A4686073A6}"/>
              </a:ext>
            </a:extLst>
          </p:cNvPr>
          <p:cNvGrpSpPr/>
          <p:nvPr/>
        </p:nvGrpSpPr>
        <p:grpSpPr>
          <a:xfrm>
            <a:off x="6607379" y="4788285"/>
            <a:ext cx="1056117" cy="2069715"/>
            <a:chOff x="4846600" y="3696119"/>
            <a:chExt cx="792088" cy="155228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86EAF01-47CF-D54D-9036-C2C3994AF6F4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5242644" y="4488207"/>
              <a:ext cx="0" cy="760198"/>
            </a:xfrm>
            <a:prstGeom prst="line">
              <a:avLst/>
            </a:prstGeom>
            <a:ln w="31750">
              <a:solidFill>
                <a:srgbClr val="C2CA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5D60478-075A-5044-973E-335EF1AA95AD}"/>
                </a:ext>
              </a:extLst>
            </p:cNvPr>
            <p:cNvGrpSpPr/>
            <p:nvPr/>
          </p:nvGrpSpPr>
          <p:grpSpPr>
            <a:xfrm>
              <a:off x="4846600" y="3696119"/>
              <a:ext cx="792088" cy="792088"/>
              <a:chOff x="4846600" y="3696119"/>
              <a:chExt cx="792088" cy="79208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AFA0CCC-5223-7D46-B912-32963AADAC7D}"/>
                  </a:ext>
                </a:extLst>
              </p:cNvPr>
              <p:cNvSpPr/>
              <p:nvPr/>
            </p:nvSpPr>
            <p:spPr>
              <a:xfrm>
                <a:off x="4846600" y="3696119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2CA5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Block Arc 31">
                <a:extLst>
                  <a:ext uri="{FF2B5EF4-FFF2-40B4-BE49-F238E27FC236}">
                    <a16:creationId xmlns:a16="http://schemas.microsoft.com/office/drawing/2014/main" id="{396A45C4-3B97-DD41-9579-9E3DD673FB41}"/>
                  </a:ext>
                </a:extLst>
              </p:cNvPr>
              <p:cNvSpPr/>
              <p:nvPr/>
            </p:nvSpPr>
            <p:spPr>
              <a:xfrm>
                <a:off x="5075309" y="3910056"/>
                <a:ext cx="320167" cy="354521"/>
              </a:xfrm>
              <a:custGeom>
                <a:avLst/>
                <a:gdLst/>
                <a:ahLst/>
                <a:cxnLst/>
                <a:rect l="l" t="t" r="r" b="b"/>
                <a:pathLst>
                  <a:path w="2890784" h="3200962">
                    <a:moveTo>
                      <a:pt x="1107828" y="2097026"/>
                    </a:moveTo>
                    <a:cubicBezTo>
                      <a:pt x="1025313" y="2097026"/>
                      <a:pt x="958422" y="2163918"/>
                      <a:pt x="958422" y="2246432"/>
                    </a:cubicBezTo>
                    <a:cubicBezTo>
                      <a:pt x="958422" y="2302715"/>
                      <a:pt x="989545" y="2351730"/>
                      <a:pt x="1036589" y="2375275"/>
                    </a:cubicBezTo>
                    <a:lnTo>
                      <a:pt x="985421" y="2684898"/>
                    </a:lnTo>
                    <a:lnTo>
                      <a:pt x="1230235" y="2684898"/>
                    </a:lnTo>
                    <a:lnTo>
                      <a:pt x="1179067" y="2375275"/>
                    </a:lnTo>
                    <a:cubicBezTo>
                      <a:pt x="1226111" y="2351730"/>
                      <a:pt x="1257233" y="2302715"/>
                      <a:pt x="1257233" y="2246432"/>
                    </a:cubicBezTo>
                    <a:cubicBezTo>
                      <a:pt x="1257233" y="2163918"/>
                      <a:pt x="1190342" y="2097026"/>
                      <a:pt x="1107828" y="2097026"/>
                    </a:cubicBezTo>
                    <a:close/>
                    <a:moveTo>
                      <a:pt x="2199259" y="56"/>
                    </a:moveTo>
                    <a:cubicBezTo>
                      <a:pt x="2572924" y="-4720"/>
                      <a:pt x="2881009" y="291773"/>
                      <a:pt x="2890561" y="665346"/>
                    </a:cubicBezTo>
                    <a:lnTo>
                      <a:pt x="2843000" y="666562"/>
                    </a:lnTo>
                    <a:lnTo>
                      <a:pt x="2890784" y="666562"/>
                    </a:lnTo>
                    <a:lnTo>
                      <a:pt x="2890784" y="1580962"/>
                    </a:lnTo>
                    <a:lnTo>
                      <a:pt x="2625345" y="1580962"/>
                    </a:lnTo>
                    <a:lnTo>
                      <a:pt x="2625345" y="672127"/>
                    </a:lnTo>
                    <a:lnTo>
                      <a:pt x="2623811" y="672166"/>
                    </a:lnTo>
                    <a:cubicBezTo>
                      <a:pt x="2617992" y="444585"/>
                      <a:pt x="2430306" y="263961"/>
                      <a:pt x="2202670" y="266871"/>
                    </a:cubicBezTo>
                    <a:cubicBezTo>
                      <a:pt x="1975033" y="269781"/>
                      <a:pt x="1792025" y="455143"/>
                      <a:pt x="1792025" y="682798"/>
                    </a:cubicBezTo>
                    <a:lnTo>
                      <a:pt x="1790626" y="682798"/>
                    </a:lnTo>
                    <a:lnTo>
                      <a:pt x="1790626" y="1580962"/>
                    </a:lnTo>
                    <a:lnTo>
                      <a:pt x="2041344" y="1580962"/>
                    </a:lnTo>
                    <a:cubicBezTo>
                      <a:pt x="2137614" y="1580962"/>
                      <a:pt x="2215656" y="1659004"/>
                      <a:pt x="2215656" y="1755274"/>
                    </a:cubicBezTo>
                    <a:lnTo>
                      <a:pt x="2215656" y="3026650"/>
                    </a:lnTo>
                    <a:cubicBezTo>
                      <a:pt x="2215656" y="3122920"/>
                      <a:pt x="2137614" y="3200962"/>
                      <a:pt x="2041344" y="3200962"/>
                    </a:cubicBezTo>
                    <a:lnTo>
                      <a:pt x="174312" y="3200962"/>
                    </a:lnTo>
                    <a:cubicBezTo>
                      <a:pt x="78042" y="3200962"/>
                      <a:pt x="0" y="3122920"/>
                      <a:pt x="0" y="3026650"/>
                    </a:cubicBezTo>
                    <a:lnTo>
                      <a:pt x="0" y="1755274"/>
                    </a:lnTo>
                    <a:cubicBezTo>
                      <a:pt x="0" y="1659004"/>
                      <a:pt x="78042" y="1580962"/>
                      <a:pt x="174312" y="1580962"/>
                    </a:cubicBezTo>
                    <a:lnTo>
                      <a:pt x="1525187" y="1580962"/>
                    </a:lnTo>
                    <a:lnTo>
                      <a:pt x="1525187" y="676764"/>
                    </a:lnTo>
                    <a:lnTo>
                      <a:pt x="1525791" y="676764"/>
                    </a:lnTo>
                    <a:cubicBezTo>
                      <a:pt x="1528430" y="305830"/>
                      <a:pt x="1827609" y="4806"/>
                      <a:pt x="2199259" y="56"/>
                    </a:cubicBezTo>
                    <a:close/>
                  </a:path>
                </a:pathLst>
              </a:custGeom>
              <a:solidFill>
                <a:srgbClr val="C2CA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750EECC-8C93-0D4F-9C0F-4025FEBDDED7}"/>
              </a:ext>
            </a:extLst>
          </p:cNvPr>
          <p:cNvGrpSpPr/>
          <p:nvPr/>
        </p:nvGrpSpPr>
        <p:grpSpPr>
          <a:xfrm>
            <a:off x="5277523" y="5202239"/>
            <a:ext cx="1056117" cy="1655761"/>
            <a:chOff x="3849208" y="4006584"/>
            <a:chExt cx="792088" cy="124182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152DF6-BD57-BC4C-A7C0-0634F71AD9C8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>
              <a:off x="4245252" y="4798672"/>
              <a:ext cx="0" cy="449733"/>
            </a:xfrm>
            <a:prstGeom prst="line">
              <a:avLst/>
            </a:prstGeom>
            <a:ln w="31750">
              <a:solidFill>
                <a:srgbClr val="99D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A6A18B5-9829-5B41-8506-C37BDDD750ED}"/>
                </a:ext>
              </a:extLst>
            </p:cNvPr>
            <p:cNvGrpSpPr/>
            <p:nvPr/>
          </p:nvGrpSpPr>
          <p:grpSpPr>
            <a:xfrm>
              <a:off x="3849208" y="4006584"/>
              <a:ext cx="792088" cy="792088"/>
              <a:chOff x="3849208" y="4006584"/>
              <a:chExt cx="792088" cy="792088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47C722B-AFD3-5E42-BE11-E85B2140591F}"/>
                  </a:ext>
                </a:extLst>
              </p:cNvPr>
              <p:cNvSpPr/>
              <p:nvPr/>
            </p:nvSpPr>
            <p:spPr>
              <a:xfrm>
                <a:off x="3849208" y="4006584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99D9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64" name="Chord 38">
                <a:extLst>
                  <a:ext uri="{FF2B5EF4-FFF2-40B4-BE49-F238E27FC236}">
                    <a16:creationId xmlns:a16="http://schemas.microsoft.com/office/drawing/2014/main" id="{587D5601-D46E-AE41-84BF-9214D60A932A}"/>
                  </a:ext>
                </a:extLst>
              </p:cNvPr>
              <p:cNvSpPr/>
              <p:nvPr/>
            </p:nvSpPr>
            <p:spPr>
              <a:xfrm>
                <a:off x="4102090" y="4183692"/>
                <a:ext cx="340508" cy="437873"/>
              </a:xfrm>
              <a:custGeom>
                <a:avLst/>
                <a:gdLst/>
                <a:ahLst/>
                <a:cxnLst/>
                <a:rect l="l" t="t" r="r" b="b"/>
                <a:pathLst>
                  <a:path w="2519554" h="3240000">
                    <a:moveTo>
                      <a:pt x="1259778" y="0"/>
                    </a:moveTo>
                    <a:cubicBezTo>
                      <a:pt x="1299543" y="0"/>
                      <a:pt x="1331778" y="32235"/>
                      <a:pt x="1331778" y="72000"/>
                    </a:cubicBezTo>
                    <a:lnTo>
                      <a:pt x="1331778" y="292696"/>
                    </a:lnTo>
                    <a:cubicBezTo>
                      <a:pt x="1526887" y="301316"/>
                      <a:pt x="1719796" y="357828"/>
                      <a:pt x="1894309" y="459601"/>
                    </a:cubicBezTo>
                    <a:cubicBezTo>
                      <a:pt x="2284331" y="687055"/>
                      <a:pt x="2522839" y="1105809"/>
                      <a:pt x="2519520" y="1557297"/>
                    </a:cubicBezTo>
                    <a:lnTo>
                      <a:pt x="2509882" y="1557270"/>
                    </a:lnTo>
                    <a:cubicBezTo>
                      <a:pt x="2413806" y="1435449"/>
                      <a:pt x="2264527" y="1358626"/>
                      <a:pt x="2097304" y="1358626"/>
                    </a:cubicBezTo>
                    <a:cubicBezTo>
                      <a:pt x="1931567" y="1358626"/>
                      <a:pt x="1783455" y="1434091"/>
                      <a:pt x="1688484" y="1554913"/>
                    </a:cubicBezTo>
                    <a:lnTo>
                      <a:pt x="1657888" y="1554825"/>
                    </a:lnTo>
                    <a:cubicBezTo>
                      <a:pt x="1579123" y="1454657"/>
                      <a:pt x="1463823" y="1385682"/>
                      <a:pt x="1331778" y="1368008"/>
                    </a:cubicBezTo>
                    <a:lnTo>
                      <a:pt x="1331778" y="2507895"/>
                    </a:lnTo>
                    <a:lnTo>
                      <a:pt x="1356113" y="2507895"/>
                    </a:lnTo>
                    <a:lnTo>
                      <a:pt x="1356113" y="2868215"/>
                    </a:lnTo>
                    <a:lnTo>
                      <a:pt x="1353558" y="2868215"/>
                    </a:lnTo>
                    <a:cubicBezTo>
                      <a:pt x="1347515" y="3074779"/>
                      <a:pt x="1177830" y="3240000"/>
                      <a:pt x="969556" y="3240000"/>
                    </a:cubicBezTo>
                    <a:cubicBezTo>
                      <a:pt x="759529" y="3240000"/>
                      <a:pt x="588743" y="3071985"/>
                      <a:pt x="585029" y="2863014"/>
                    </a:cubicBezTo>
                    <a:cubicBezTo>
                      <a:pt x="584214" y="2861474"/>
                      <a:pt x="584183" y="2859896"/>
                      <a:pt x="584183" y="2858310"/>
                    </a:cubicBezTo>
                    <a:lnTo>
                      <a:pt x="584422" y="2856985"/>
                    </a:lnTo>
                    <a:cubicBezTo>
                      <a:pt x="584186" y="2856201"/>
                      <a:pt x="584184" y="2855415"/>
                      <a:pt x="584184" y="2854628"/>
                    </a:cubicBezTo>
                    <a:lnTo>
                      <a:pt x="584846" y="2854628"/>
                    </a:lnTo>
                    <a:cubicBezTo>
                      <a:pt x="585977" y="2797047"/>
                      <a:pt x="628115" y="2750982"/>
                      <a:pt x="679843" y="2750982"/>
                    </a:cubicBezTo>
                    <a:cubicBezTo>
                      <a:pt x="731571" y="2750982"/>
                      <a:pt x="773709" y="2797047"/>
                      <a:pt x="774841" y="2854628"/>
                    </a:cubicBezTo>
                    <a:lnTo>
                      <a:pt x="776870" y="2854628"/>
                    </a:lnTo>
                    <a:cubicBezTo>
                      <a:pt x="776870" y="2961046"/>
                      <a:pt x="863138" y="3047314"/>
                      <a:pt x="969556" y="3047314"/>
                    </a:cubicBezTo>
                    <a:cubicBezTo>
                      <a:pt x="1075974" y="3047314"/>
                      <a:pt x="1162242" y="2961046"/>
                      <a:pt x="1162242" y="2854628"/>
                    </a:cubicBezTo>
                    <a:lnTo>
                      <a:pt x="1163439" y="2854628"/>
                    </a:lnTo>
                    <a:lnTo>
                      <a:pt x="1163439" y="2507895"/>
                    </a:lnTo>
                    <a:lnTo>
                      <a:pt x="1187778" y="2507895"/>
                    </a:lnTo>
                    <a:lnTo>
                      <a:pt x="1187778" y="1365548"/>
                    </a:lnTo>
                    <a:cubicBezTo>
                      <a:pt x="1048083" y="1378241"/>
                      <a:pt x="925400" y="1448176"/>
                      <a:pt x="842602" y="1552487"/>
                    </a:cubicBezTo>
                    <a:lnTo>
                      <a:pt x="807450" y="1552386"/>
                    </a:lnTo>
                    <a:cubicBezTo>
                      <a:pt x="712615" y="1432960"/>
                      <a:pt x="565486" y="1358626"/>
                      <a:pt x="400996" y="1358626"/>
                    </a:cubicBezTo>
                    <a:cubicBezTo>
                      <a:pt x="240343" y="1358626"/>
                      <a:pt x="96251" y="1429532"/>
                      <a:pt x="0" y="1543232"/>
                    </a:cubicBezTo>
                    <a:cubicBezTo>
                      <a:pt x="1264" y="1094357"/>
                      <a:pt x="241710" y="680052"/>
                      <a:pt x="631054" y="455977"/>
                    </a:cubicBezTo>
                    <a:cubicBezTo>
                      <a:pt x="804121" y="356374"/>
                      <a:pt x="994908" y="301092"/>
                      <a:pt x="1187778" y="292721"/>
                    </a:cubicBezTo>
                    <a:lnTo>
                      <a:pt x="1187778" y="72000"/>
                    </a:lnTo>
                    <a:cubicBezTo>
                      <a:pt x="1187778" y="32235"/>
                      <a:pt x="1220013" y="0"/>
                      <a:pt x="1259778" y="0"/>
                    </a:cubicBezTo>
                    <a:close/>
                  </a:path>
                </a:pathLst>
              </a:custGeom>
              <a:solidFill>
                <a:srgbClr val="99D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17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  <p:bldP spid="16" grpId="0"/>
          <p:bldP spid="17" grpId="0"/>
          <p:bldP spid="20" grpId="0"/>
          <p:bldP spid="23" grpId="0"/>
          <p:bldP spid="26" grpId="0"/>
          <p:bldP spid="29" grpId="0"/>
          <p:bldP spid="38" grpId="0"/>
          <p:bldP spid="39" grpId="0"/>
          <p:bldP spid="43" grpId="0"/>
          <p:bldP spid="44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  <p:bldP spid="16" grpId="0"/>
          <p:bldP spid="17" grpId="0"/>
          <p:bldP spid="20" grpId="0"/>
          <p:bldP spid="23" grpId="0"/>
          <p:bldP spid="26" grpId="0"/>
          <p:bldP spid="29" grpId="0"/>
          <p:bldP spid="38" grpId="0"/>
          <p:bldP spid="39" grpId="0"/>
          <p:bldP spid="43" grpId="0"/>
          <p:bldP spid="44" grpId="0"/>
          <p:bldP spid="48" grpId="0"/>
          <p:bldP spid="4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ia · SlidesCarnival.pptx" id="{30496AC6-2C17-324C-8CB9-0FBC543D207D}" vid="{05BDAAB2-7A30-E143-A9CD-0B8523B55D08}"/>
    </a:ext>
  </a:extLst>
</a:theme>
</file>

<file path=ppt/theme/theme3.xml><?xml version="1.0" encoding="utf-8"?>
<a:theme xmlns:a="http://schemas.openxmlformats.org/drawingml/2006/main" name="1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ia · SlidesCarnival.pptx" id="{30496AC6-2C17-324C-8CB9-0FBC543D207D}" vid="{05BDAAB2-7A30-E143-A9CD-0B8523B55D08}"/>
    </a:ext>
  </a:extLst>
</a:theme>
</file>

<file path=ppt/theme/theme4.xml><?xml version="1.0" encoding="utf-8"?>
<a:theme xmlns:a="http://schemas.openxmlformats.org/drawingml/2006/main" name="2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ia · SlidesCarnival.pptx" id="{30496AC6-2C17-324C-8CB9-0FBC543D207D}" vid="{05BDAAB2-7A30-E143-A9CD-0B8523B55D08}"/>
    </a:ext>
  </a:extLst>
</a:theme>
</file>

<file path=ppt/theme/theme5.xml><?xml version="1.0" encoding="utf-8"?>
<a:theme xmlns:a="http://schemas.openxmlformats.org/drawingml/2006/main" name="3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ia · SlidesCarnival.pptx" id="{30496AC6-2C17-324C-8CB9-0FBC543D207D}" vid="{05BDAAB2-7A30-E143-A9CD-0B8523B55D08}"/>
    </a:ext>
  </a:extLst>
</a:theme>
</file>

<file path=ppt/theme/theme6.xml><?xml version="1.0" encoding="utf-8"?>
<a:theme xmlns:a="http://schemas.openxmlformats.org/drawingml/2006/main" name="4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ia · SlidesCarnival.pptx" id="{30496AC6-2C17-324C-8CB9-0FBC543D207D}" vid="{05BDAAB2-7A30-E143-A9CD-0B8523B55D08}"/>
    </a:ext>
  </a:extLst>
</a:theme>
</file>

<file path=ppt/theme/theme7.xml><?xml version="1.0" encoding="utf-8"?>
<a:theme xmlns:a="http://schemas.openxmlformats.org/drawingml/2006/main" name="5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via · SlidesCarnival.pptx" id="{30496AC6-2C17-324C-8CB9-0FBC543D207D}" vid="{05BDAAB2-7A30-E143-A9CD-0B8523B55D0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2728</Words>
  <Application>Microsoft Office PowerPoint</Application>
  <PresentationFormat>Widescreen</PresentationFormat>
  <Paragraphs>341</Paragraphs>
  <Slides>35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Aero</vt:lpstr>
      <vt:lpstr>Arial</vt:lpstr>
      <vt:lpstr>Arial Black</vt:lpstr>
      <vt:lpstr>BookmanOldStyle</vt:lpstr>
      <vt:lpstr>Calibri</vt:lpstr>
      <vt:lpstr>Calibri Light</vt:lpstr>
      <vt:lpstr>Candara</vt:lpstr>
      <vt:lpstr>Lato</vt:lpstr>
      <vt:lpstr>Lato Black</vt:lpstr>
      <vt:lpstr>Lato Light</vt:lpstr>
      <vt:lpstr>Mistral</vt:lpstr>
      <vt:lpstr>Trebuchet MS</vt:lpstr>
      <vt:lpstr>Wingdings</vt:lpstr>
      <vt:lpstr>Office Theme</vt:lpstr>
      <vt:lpstr>Silvia template</vt:lpstr>
      <vt:lpstr>1_Silvia template</vt:lpstr>
      <vt:lpstr>2_Silvia template</vt:lpstr>
      <vt:lpstr>3_Silvia template</vt:lpstr>
      <vt:lpstr>4_Silvia template</vt:lpstr>
      <vt:lpstr>5_Silvia template</vt:lpstr>
      <vt:lpstr>PROGRAM PENGENDALIAN  GRATIFIKASI (PPG)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PERTANYAAN REFLEKTIF MENERIMA ATAU MENOLAK GRATIFIKASI</vt:lpstr>
      <vt:lpstr>Lanjutan… </vt:lpstr>
      <vt:lpstr>UNIT PENGENDALIAN GRATIFIKASI</vt:lpstr>
      <vt:lpstr>PowerPoint Presentation</vt:lpstr>
      <vt:lpstr>PowerPoint Presentation</vt:lpstr>
      <vt:lpstr>PowerPoint Presentation</vt:lpstr>
      <vt:lpstr>MEKANISME PELAPORAN GRATIFIKASI</vt:lpstr>
      <vt:lpstr>PowerPoint Presentation</vt:lpstr>
      <vt:lpstr>PowerPoint Presentation</vt:lpstr>
      <vt:lpstr>TINDAK LANJUT PELAPORAN BERDASARKAN BENTUK &amp; JENIS GRATIFIKASI</vt:lpstr>
      <vt:lpstr>MEDIA LAPOR GRATIFIKASI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PENGENDALIAN  GRATIFIKASI</dc:title>
  <dc:creator>Yan Kurniawan</dc:creator>
  <cp:lastModifiedBy>Yan Kurniawan</cp:lastModifiedBy>
  <cp:revision>70</cp:revision>
  <dcterms:created xsi:type="dcterms:W3CDTF">2022-01-17T03:59:33Z</dcterms:created>
  <dcterms:modified xsi:type="dcterms:W3CDTF">2022-09-08T04:20:19Z</dcterms:modified>
</cp:coreProperties>
</file>